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47"/>
  </p:notesMasterIdLst>
  <p:sldIdLst>
    <p:sldId id="746" r:id="rId2"/>
    <p:sldId id="813" r:id="rId3"/>
    <p:sldId id="788" r:id="rId4"/>
    <p:sldId id="829" r:id="rId5"/>
    <p:sldId id="820" r:id="rId6"/>
    <p:sldId id="821" r:id="rId7"/>
    <p:sldId id="822" r:id="rId8"/>
    <p:sldId id="823" r:id="rId9"/>
    <p:sldId id="773" r:id="rId10"/>
    <p:sldId id="778" r:id="rId11"/>
    <p:sldId id="796" r:id="rId12"/>
    <p:sldId id="766" r:id="rId13"/>
    <p:sldId id="804" r:id="rId14"/>
    <p:sldId id="830" r:id="rId15"/>
    <p:sldId id="314" r:id="rId16"/>
    <p:sldId id="807" r:id="rId17"/>
    <p:sldId id="790" r:id="rId18"/>
    <p:sldId id="791" r:id="rId19"/>
    <p:sldId id="770" r:id="rId20"/>
    <p:sldId id="768" r:id="rId21"/>
    <p:sldId id="774" r:id="rId22"/>
    <p:sldId id="775" r:id="rId23"/>
    <p:sldId id="824" r:id="rId24"/>
    <p:sldId id="789" r:id="rId25"/>
    <p:sldId id="809" r:id="rId26"/>
    <p:sldId id="825" r:id="rId27"/>
    <p:sldId id="759" r:id="rId28"/>
    <p:sldId id="747" r:id="rId29"/>
    <p:sldId id="761" r:id="rId30"/>
    <p:sldId id="763" r:id="rId31"/>
    <p:sldId id="762" r:id="rId32"/>
    <p:sldId id="801" r:id="rId33"/>
    <p:sldId id="817" r:id="rId34"/>
    <p:sldId id="794" r:id="rId35"/>
    <p:sldId id="819" r:id="rId36"/>
    <p:sldId id="798" r:id="rId37"/>
    <p:sldId id="795" r:id="rId38"/>
    <p:sldId id="797" r:id="rId39"/>
    <p:sldId id="799" r:id="rId40"/>
    <p:sldId id="810" r:id="rId41"/>
    <p:sldId id="818" r:id="rId42"/>
    <p:sldId id="826" r:id="rId43"/>
    <p:sldId id="827" r:id="rId44"/>
    <p:sldId id="828" r:id="rId45"/>
    <p:sldId id="816" r:id="rId46"/>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6" autoAdjust="0"/>
    <p:restoredTop sz="86439" autoAdjust="0"/>
  </p:normalViewPr>
  <p:slideViewPr>
    <p:cSldViewPr>
      <p:cViewPr varScale="1">
        <p:scale>
          <a:sx n="95" d="100"/>
          <a:sy n="95" d="100"/>
        </p:scale>
        <p:origin x="1008" y="84"/>
      </p:cViewPr>
      <p:guideLst>
        <p:guide orient="horz" pos="2160"/>
        <p:guide pos="2880"/>
      </p:guideLst>
    </p:cSldViewPr>
  </p:slideViewPr>
  <p:outlineViewPr>
    <p:cViewPr>
      <p:scale>
        <a:sx n="25" d="100"/>
        <a:sy n="25" d="100"/>
      </p:scale>
      <p:origin x="0" y="-1513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29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ata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extLst>
        <a:ext uri="{E40237B7-FDA0-4F09-8148-C483321AD2D9}">
          <dgm14:cNvPr xmlns:dgm14="http://schemas.microsoft.com/office/drawing/2010/diagram" id="0" name="" descr="Ensure safety&#10;Limit harmful uses of AI&#10;Establish accountability: Liability?&#10;Avoid concentration of power: Winner-takes-All&#10;"/>
        </a:ext>
      </dgm:extLs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extLst>
        <a:ext uri="{E40237B7-FDA0-4F09-8148-C483321AD2D9}">
          <dgm14:cNvPr xmlns:dgm14="http://schemas.microsoft.com/office/drawing/2010/diagram" id="0" name="" descr="Ensure safety&#10;Limit harmful uses of AI&#10;Establish accountability: Liability?&#10;Avoid concentration of power: Winner-takes-All&#10;&#10;Uphold human rights and values&#10;Ensure fairness: Equal opportunity/equal impact. Reflect diversity/inclusion&#10;Provide transparency: Explanations to build trust&#10;Respect privacy: Surveillance?&#10;Contemplate implications for employment: Income and purpose.&#10;&#10;Acknowledge legal/policy implications&#10;&#10;"/>
        </a:ext>
      </dgm:extLs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44008-C606-426D-B2A7-022570FC24B4}" type="doc">
      <dgm:prSet loTypeId="urn:microsoft.com/office/officeart/2018/2/layout/IconLabelDescriptionList" loCatId="icon"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pPr>
            <a:lnSpc>
              <a:spcPct val="100000"/>
            </a:lnSpc>
            <a:defRPr b="1"/>
          </a:pPr>
          <a:r>
            <a:rPr lang="en-US" sz="2400" b="1" dirty="0"/>
            <a:t>Pre-existing bias</a:t>
          </a:r>
          <a:endParaRPr lang="en-US" sz="2400" dirty="0"/>
        </a:p>
      </dgm:t>
    </dgm:pt>
    <dgm:pt modelId="{F9560CE2-FE5D-44A0-9FE4-C9E23638DE88}" type="parTrans" cxnId="{05D04FDF-4E99-4416-AE74-FE38420E7C97}">
      <dgm:prSet/>
      <dgm:spPr/>
      <dgm:t>
        <a:bodyPr/>
        <a:lstStyle/>
        <a:p>
          <a:endParaRPr lang="en-US" sz="1600"/>
        </a:p>
      </dgm:t>
    </dgm:pt>
    <dgm:pt modelId="{18C4CA7E-425C-4122-8C93-857467E47B91}" type="sibTrans" cxnId="{05D04FDF-4E99-4416-AE74-FE38420E7C97}">
      <dgm:prSet/>
      <dgm:spPr/>
      <dgm:t>
        <a:bodyPr/>
        <a:lstStyle/>
        <a:p>
          <a:endParaRPr lang="en-US" sz="1600"/>
        </a:p>
      </dgm:t>
    </dgm:pt>
    <dgm:pt modelId="{B145B5CE-6804-43C5-A7A5-D7AE3FFF9D79}">
      <dgm:prSet custT="1"/>
      <dgm:spPr/>
      <dgm:t>
        <a:bodyPr/>
        <a:lstStyle/>
        <a:p>
          <a:pPr>
            <a:lnSpc>
              <a:spcPct val="100000"/>
            </a:lnSpc>
          </a:pPr>
          <a:r>
            <a:rPr lang="en-US" sz="1400" dirty="0"/>
            <a:t>Social and institutional norms influence design and training data choices. </a:t>
          </a:r>
        </a:p>
      </dgm:t>
    </dgm:pt>
    <dgm:pt modelId="{B1E529B8-4ECB-47AE-BF30-09F5559CA75B}" type="parTrans" cxnId="{26294FCC-D0C8-4277-9833-CDCC277827AE}">
      <dgm:prSet/>
      <dgm:spPr/>
      <dgm:t>
        <a:bodyPr/>
        <a:lstStyle/>
        <a:p>
          <a:endParaRPr lang="en-US" sz="1600"/>
        </a:p>
      </dgm:t>
    </dgm:pt>
    <dgm:pt modelId="{E0F2AA5F-C3D2-4046-B4C2-F447F7ABA148}" type="sibTrans" cxnId="{26294FCC-D0C8-4277-9833-CDCC277827AE}">
      <dgm:prSet/>
      <dgm:spPr/>
      <dgm:t>
        <a:bodyPr/>
        <a:lstStyle/>
        <a:p>
          <a:endParaRPr lang="en-US" sz="1600"/>
        </a:p>
      </dgm:t>
    </dgm:pt>
    <dgm:pt modelId="{9DEB6E88-A6A1-465B-BDF5-BD0DA7AC24AD}">
      <dgm:prSet custT="1"/>
      <dgm:spPr/>
      <dgm:t>
        <a:bodyPr/>
        <a:lstStyle/>
        <a:p>
          <a:pPr>
            <a:lnSpc>
              <a:spcPct val="100000"/>
            </a:lnSpc>
            <a:defRPr b="1"/>
          </a:pPr>
          <a:r>
            <a:rPr lang="en-US" sz="2400" b="1" dirty="0"/>
            <a:t>Technical bias</a:t>
          </a:r>
          <a:endParaRPr lang="en-US" sz="2400" dirty="0"/>
        </a:p>
      </dgm:t>
    </dgm:pt>
    <dgm:pt modelId="{A7D76E3D-ED81-4ABB-A37B-7B154FC58703}" type="parTrans" cxnId="{1785BBFD-8FC7-45E8-B649-5BBFAB5F9BDD}">
      <dgm:prSet/>
      <dgm:spPr/>
      <dgm:t>
        <a:bodyPr/>
        <a:lstStyle/>
        <a:p>
          <a:endParaRPr lang="en-US" sz="1600"/>
        </a:p>
      </dgm:t>
    </dgm:pt>
    <dgm:pt modelId="{2DBEF705-3D08-4389-9104-EA73AB260161}" type="sibTrans" cxnId="{1785BBFD-8FC7-45E8-B649-5BBFAB5F9BDD}">
      <dgm:prSet/>
      <dgm:spPr/>
      <dgm:t>
        <a:bodyPr/>
        <a:lstStyle/>
        <a:p>
          <a:endParaRPr lang="en-US" sz="1600"/>
        </a:p>
      </dgm:t>
    </dgm:pt>
    <dgm:pt modelId="{D77727CA-EF7A-425E-92D5-EF8940B0CBA5}">
      <dgm:prSet custT="1"/>
      <dgm:spPr/>
      <dgm:t>
        <a:bodyPr/>
        <a:lstStyle/>
        <a:p>
          <a:pPr>
            <a:lnSpc>
              <a:spcPct val="100000"/>
            </a:lnSpc>
          </a:pPr>
          <a:r>
            <a:rPr lang="en-US" sz="1400"/>
            <a:t>Limitations of a program or computational power. </a:t>
          </a:r>
        </a:p>
      </dgm:t>
    </dgm:pt>
    <dgm:pt modelId="{3E80D8E2-1B7D-429F-A5DE-F88EA4A0E4F1}" type="parTrans" cxnId="{2C1C44BF-B987-4CD5-BAF5-AC3DD3839EBF}">
      <dgm:prSet/>
      <dgm:spPr/>
      <dgm:t>
        <a:bodyPr/>
        <a:lstStyle/>
        <a:p>
          <a:endParaRPr lang="en-US" sz="1600"/>
        </a:p>
      </dgm:t>
    </dgm:pt>
    <dgm:pt modelId="{5CB07870-A95D-47FA-9682-417CE5AFD135}" type="sibTrans" cxnId="{2C1C44BF-B987-4CD5-BAF5-AC3DD3839EBF}">
      <dgm:prSet/>
      <dgm:spPr/>
      <dgm:t>
        <a:bodyPr/>
        <a:lstStyle/>
        <a:p>
          <a:endParaRPr lang="en-US" sz="1600"/>
        </a:p>
      </dgm:t>
    </dgm:pt>
    <dgm:pt modelId="{AEB831A5-23F7-40EB-84CA-8582CCB88569}">
      <dgm:prSet custT="1"/>
      <dgm:spPr/>
      <dgm:t>
        <a:bodyPr/>
        <a:lstStyle/>
        <a:p>
          <a:pPr>
            <a:lnSpc>
              <a:spcPct val="100000"/>
            </a:lnSpc>
            <a:defRPr b="1"/>
          </a:pPr>
          <a:r>
            <a:rPr lang="en-US" sz="2400" b="1" dirty="0"/>
            <a:t>Emergent bias</a:t>
          </a:r>
          <a:endParaRPr lang="en-US" sz="2400" dirty="0"/>
        </a:p>
      </dgm:t>
    </dgm:pt>
    <dgm:pt modelId="{E4FE1A0D-8B41-4362-BF93-75CF7D0266A5}" type="parTrans" cxnId="{56074676-4BB2-4D66-BB9B-8B84D29D7F5B}">
      <dgm:prSet/>
      <dgm:spPr/>
      <dgm:t>
        <a:bodyPr/>
        <a:lstStyle/>
        <a:p>
          <a:endParaRPr lang="en-US" sz="1600"/>
        </a:p>
      </dgm:t>
    </dgm:pt>
    <dgm:pt modelId="{DE023A99-7CCF-41F6-9678-424F8DF13D0D}" type="sibTrans" cxnId="{56074676-4BB2-4D66-BB9B-8B84D29D7F5B}">
      <dgm:prSet/>
      <dgm:spPr/>
      <dgm:t>
        <a:bodyPr/>
        <a:lstStyle/>
        <a:p>
          <a:endParaRPr lang="en-US" sz="1600"/>
        </a:p>
      </dgm:t>
    </dgm:pt>
    <dgm:pt modelId="{5B10396C-C92D-4435-89C7-8A35FECB4B67}">
      <dgm:prSet custT="1"/>
      <dgm:spPr/>
      <dgm:t>
        <a:bodyPr/>
        <a:lstStyle/>
        <a:p>
          <a:pPr>
            <a:lnSpc>
              <a:spcPct val="100000"/>
            </a:lnSpc>
          </a:pPr>
          <a:r>
            <a:rPr lang="en-US" sz="1400" dirty="0"/>
            <a:t>Use and reliance on algorithms across new or unanticipated contexts.</a:t>
          </a:r>
        </a:p>
      </dgm:t>
    </dgm:pt>
    <dgm:pt modelId="{CF6D35B8-6517-4521-B47B-2B2376A62799}" type="parTrans" cxnId="{6D073067-55BF-4769-A02D-97B787770AC7}">
      <dgm:prSet/>
      <dgm:spPr/>
      <dgm:t>
        <a:bodyPr/>
        <a:lstStyle/>
        <a:p>
          <a:endParaRPr lang="en-US" sz="1600"/>
        </a:p>
      </dgm:t>
    </dgm:pt>
    <dgm:pt modelId="{9167CBEC-BDE4-4F17-B0E8-DC2F27D557F9}" type="sibTrans" cxnId="{6D073067-55BF-4769-A02D-97B787770AC7}">
      <dgm:prSet/>
      <dgm:spPr/>
      <dgm:t>
        <a:bodyPr/>
        <a:lstStyle/>
        <a:p>
          <a:endParaRPr lang="en-US" sz="1600"/>
        </a:p>
      </dgm:t>
    </dgm:pt>
    <dgm:pt modelId="{E085B301-A908-472E-85CB-175ED89745DF}">
      <dgm:prSet custT="1"/>
      <dgm:spPr/>
      <dgm:t>
        <a:bodyPr/>
        <a:lstStyle/>
        <a:p>
          <a:pPr>
            <a:lnSpc>
              <a:spcPct val="100000"/>
            </a:lnSpc>
          </a:pPr>
          <a:r>
            <a:rPr lang="en-US" sz="1400" dirty="0"/>
            <a:t>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600"/>
        </a:p>
      </dgm:t>
    </dgm:pt>
    <dgm:pt modelId="{29DE9BCB-509E-409C-A48B-F74F5147FC92}" type="sibTrans" cxnId="{E95D4545-17CE-4D1C-B19E-C8CA34AD24D7}">
      <dgm:prSet/>
      <dgm:spPr/>
      <dgm:t>
        <a:bodyPr/>
        <a:lstStyle/>
        <a:p>
          <a:endParaRPr lang="en-US" sz="1600"/>
        </a:p>
      </dgm:t>
    </dgm:pt>
    <dgm:pt modelId="{E7EA5C4A-EBD5-4805-A9BC-A75E1A7F1B28}">
      <dgm:prSet custT="1"/>
      <dgm:spPr/>
      <dgm:t>
        <a:bodyPr/>
        <a:lstStyle/>
        <a:p>
          <a:pPr>
            <a:lnSpc>
              <a:spcPct val="100000"/>
            </a:lnSpc>
          </a:pPr>
          <a:endParaRPr lang="en-US" sz="1400" dirty="0"/>
        </a:p>
        <a:p>
          <a:pPr>
            <a:lnSpc>
              <a:spcPct val="100000"/>
            </a:lnSpc>
          </a:pPr>
          <a:r>
            <a:rPr lang="en-US" sz="1400" dirty="0"/>
            <a:t>Example: instead of a random sample, the program uses the first n data points.</a:t>
          </a:r>
        </a:p>
      </dgm:t>
    </dgm:pt>
    <dgm:pt modelId="{CF3B661B-756E-4C3A-B081-3B7CFC317FF2}" type="parTrans" cxnId="{64421D79-5B39-4D57-AA0F-B032498C7A58}">
      <dgm:prSet/>
      <dgm:spPr/>
      <dgm:t>
        <a:bodyPr/>
        <a:lstStyle/>
        <a:p>
          <a:endParaRPr lang="en-US" sz="1600"/>
        </a:p>
      </dgm:t>
    </dgm:pt>
    <dgm:pt modelId="{3FC3380B-E4B4-4052-94EF-91E5C8DE6B84}" type="sibTrans" cxnId="{64421D79-5B39-4D57-AA0F-B032498C7A58}">
      <dgm:prSet/>
      <dgm:spPr/>
      <dgm:t>
        <a:bodyPr/>
        <a:lstStyle/>
        <a:p>
          <a:endParaRPr lang="en-US" sz="1600"/>
        </a:p>
      </dgm:t>
    </dgm:pt>
    <dgm:pt modelId="{EDFA0D86-5E7C-4B34-93C5-98B4D462B334}">
      <dgm:prSet custT="1"/>
      <dgm:spPr/>
      <dgm:t>
        <a:bodyPr/>
        <a:lstStyle/>
        <a:p>
          <a:pPr>
            <a:lnSpc>
              <a:spcPct val="100000"/>
            </a:lnSpc>
          </a:pPr>
          <a:r>
            <a:rPr lang="en-US" sz="1400" dirty="0"/>
            <a:t>Example: Use of an algorithm for an unanticipated application that would require retraining.</a:t>
          </a:r>
        </a:p>
      </dgm:t>
    </dgm:pt>
    <dgm:pt modelId="{7BB8E9FD-11FE-465C-BB68-441A1B0E6481}" type="parTrans" cxnId="{DAAC8112-1466-4BAF-9B75-6CCDF8CDDE04}">
      <dgm:prSet/>
      <dgm:spPr/>
      <dgm:t>
        <a:bodyPr/>
        <a:lstStyle/>
        <a:p>
          <a:endParaRPr lang="en-US" sz="1600"/>
        </a:p>
      </dgm:t>
    </dgm:pt>
    <dgm:pt modelId="{837DAA87-A990-46A9-B08B-48989E410838}" type="sibTrans" cxnId="{DAAC8112-1466-4BAF-9B75-6CCDF8CDDE04}">
      <dgm:prSet/>
      <dgm:spPr/>
      <dgm:t>
        <a:bodyPr/>
        <a:lstStyle/>
        <a:p>
          <a:endParaRPr lang="en-US" sz="1600"/>
        </a:p>
      </dgm:t>
    </dgm:pt>
    <dgm:pt modelId="{023ED269-949A-4C82-9937-8EB871669229}" type="pres">
      <dgm:prSet presAssocID="{B5C44008-C606-426D-B2A7-022570FC24B4}" presName="root" presStyleCnt="0">
        <dgm:presLayoutVars>
          <dgm:dir/>
          <dgm:resizeHandles val="exact"/>
        </dgm:presLayoutVars>
      </dgm:prSet>
      <dgm:spPr/>
    </dgm:pt>
    <dgm:pt modelId="{59D6CB59-AD0A-400A-BF24-AC753F155736}" type="pres">
      <dgm:prSet presAssocID="{DAAF7D6B-39C0-47C6-BBB7-87702219313C}" presName="compNode" presStyleCnt="0"/>
      <dgm:spPr/>
    </dgm:pt>
    <dgm:pt modelId="{1C2C45CF-5628-426D-A093-66F07BE12935}" type="pres">
      <dgm:prSet presAssocID="{DAAF7D6B-39C0-47C6-BBB7-8770221931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6AA72F5F-52A8-42C7-AFB1-B2A7C581E469}" type="pres">
      <dgm:prSet presAssocID="{DAAF7D6B-39C0-47C6-BBB7-87702219313C}" presName="iconSpace" presStyleCnt="0"/>
      <dgm:spPr/>
    </dgm:pt>
    <dgm:pt modelId="{BE04D6F8-D5BC-4C9C-9A55-A673EC268AC2}" type="pres">
      <dgm:prSet presAssocID="{DAAF7D6B-39C0-47C6-BBB7-87702219313C}" presName="parTx" presStyleLbl="revTx" presStyleIdx="0" presStyleCnt="6">
        <dgm:presLayoutVars>
          <dgm:chMax val="0"/>
          <dgm:chPref val="0"/>
        </dgm:presLayoutVars>
      </dgm:prSet>
      <dgm:spPr/>
    </dgm:pt>
    <dgm:pt modelId="{6D2322FA-9CED-41B7-9E3F-D45BA8A683C2}" type="pres">
      <dgm:prSet presAssocID="{DAAF7D6B-39C0-47C6-BBB7-87702219313C}" presName="txSpace" presStyleCnt="0"/>
      <dgm:spPr/>
    </dgm:pt>
    <dgm:pt modelId="{43BE7CC2-DDA3-4D46-A326-528FB671E068}" type="pres">
      <dgm:prSet presAssocID="{DAAF7D6B-39C0-47C6-BBB7-87702219313C}" presName="desTx" presStyleLbl="revTx" presStyleIdx="1" presStyleCnt="6">
        <dgm:presLayoutVars/>
      </dgm:prSet>
      <dgm:spPr/>
    </dgm:pt>
    <dgm:pt modelId="{69430ADA-FE7C-4DB6-BE59-58D3FC7D071F}" type="pres">
      <dgm:prSet presAssocID="{18C4CA7E-425C-4122-8C93-857467E47B91}" presName="sibTrans" presStyleCnt="0"/>
      <dgm:spPr/>
    </dgm:pt>
    <dgm:pt modelId="{A7965C8E-28A4-480D-B109-10FC3C032D30}" type="pres">
      <dgm:prSet presAssocID="{9DEB6E88-A6A1-465B-BDF5-BD0DA7AC24AD}" presName="compNode" presStyleCnt="0"/>
      <dgm:spPr/>
    </dgm:pt>
    <dgm:pt modelId="{40FFE52D-EDDE-4488-B269-53200FA1B688}" type="pres">
      <dgm:prSet presAssocID="{9DEB6E88-A6A1-465B-BDF5-BD0DA7AC24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A0F5E8C-B304-4849-8899-37AF4CBBA4D9}" type="pres">
      <dgm:prSet presAssocID="{9DEB6E88-A6A1-465B-BDF5-BD0DA7AC24AD}" presName="iconSpace" presStyleCnt="0"/>
      <dgm:spPr/>
    </dgm:pt>
    <dgm:pt modelId="{27E268DF-2AB5-453D-958C-C9D4246B3F1B}" type="pres">
      <dgm:prSet presAssocID="{9DEB6E88-A6A1-465B-BDF5-BD0DA7AC24AD}" presName="parTx" presStyleLbl="revTx" presStyleIdx="2" presStyleCnt="6">
        <dgm:presLayoutVars>
          <dgm:chMax val="0"/>
          <dgm:chPref val="0"/>
        </dgm:presLayoutVars>
      </dgm:prSet>
      <dgm:spPr/>
    </dgm:pt>
    <dgm:pt modelId="{53ECA052-2961-4CE4-B7B8-2300B8D11B1A}" type="pres">
      <dgm:prSet presAssocID="{9DEB6E88-A6A1-465B-BDF5-BD0DA7AC24AD}" presName="txSpace" presStyleCnt="0"/>
      <dgm:spPr/>
    </dgm:pt>
    <dgm:pt modelId="{FE583A74-9436-443D-BD2D-0A16DCDD60C1}" type="pres">
      <dgm:prSet presAssocID="{9DEB6E88-A6A1-465B-BDF5-BD0DA7AC24AD}" presName="desTx" presStyleLbl="revTx" presStyleIdx="3" presStyleCnt="6">
        <dgm:presLayoutVars/>
      </dgm:prSet>
      <dgm:spPr/>
    </dgm:pt>
    <dgm:pt modelId="{E2286988-F889-48E5-A375-E8890CF43774}" type="pres">
      <dgm:prSet presAssocID="{2DBEF705-3D08-4389-9104-EA73AB260161}" presName="sibTrans" presStyleCnt="0"/>
      <dgm:spPr/>
    </dgm:pt>
    <dgm:pt modelId="{9D294EB5-C4E8-4010-8E2F-01AD5BCDAA88}" type="pres">
      <dgm:prSet presAssocID="{AEB831A5-23F7-40EB-84CA-8582CCB88569}" presName="compNode" presStyleCnt="0"/>
      <dgm:spPr/>
    </dgm:pt>
    <dgm:pt modelId="{4DEC556D-230A-4024-9DDC-BEF64930F39D}" type="pres">
      <dgm:prSet presAssocID="{AEB831A5-23F7-40EB-84CA-8582CCB885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5A4B0197-4C21-4805-ADAB-B595B8ACEBE5}" type="pres">
      <dgm:prSet presAssocID="{AEB831A5-23F7-40EB-84CA-8582CCB88569}" presName="iconSpace" presStyleCnt="0"/>
      <dgm:spPr/>
    </dgm:pt>
    <dgm:pt modelId="{CCB85D57-3F86-4140-BE66-736531B78794}" type="pres">
      <dgm:prSet presAssocID="{AEB831A5-23F7-40EB-84CA-8582CCB88569}" presName="parTx" presStyleLbl="revTx" presStyleIdx="4" presStyleCnt="6">
        <dgm:presLayoutVars>
          <dgm:chMax val="0"/>
          <dgm:chPref val="0"/>
        </dgm:presLayoutVars>
      </dgm:prSet>
      <dgm:spPr/>
    </dgm:pt>
    <dgm:pt modelId="{929346BB-FAA4-439F-B005-5F1E0B73CE24}" type="pres">
      <dgm:prSet presAssocID="{AEB831A5-23F7-40EB-84CA-8582CCB88569}" presName="txSpace" presStyleCnt="0"/>
      <dgm:spPr/>
    </dgm:pt>
    <dgm:pt modelId="{C7D72E8C-731A-4645-A88C-64630A3324B4}" type="pres">
      <dgm:prSet presAssocID="{AEB831A5-23F7-40EB-84CA-8582CCB88569}" presName="desTx" presStyleLbl="revTx" presStyleIdx="5" presStyleCnt="6">
        <dgm:presLayoutVars/>
      </dgm:prSet>
      <dgm:spPr/>
    </dgm:pt>
  </dgm:ptLst>
  <dgm:cxnLst>
    <dgm:cxn modelId="{680C6D02-E18F-4495-9FFB-2CE4A6C0375D}" type="presOf" srcId="{DAAF7D6B-39C0-47C6-BBB7-87702219313C}" destId="{BE04D6F8-D5BC-4C9C-9A55-A673EC268AC2}" srcOrd="0" destOrd="0" presId="urn:microsoft.com/office/officeart/2018/2/layout/IconLabelDescriptionList"/>
    <dgm:cxn modelId="{DAAC8112-1466-4BAF-9B75-6CCDF8CDDE04}" srcId="{AEB831A5-23F7-40EB-84CA-8582CCB88569}" destId="{EDFA0D86-5E7C-4B34-93C5-98B4D462B334}" srcOrd="1" destOrd="0" parTransId="{7BB8E9FD-11FE-465C-BB68-441A1B0E6481}" sibTransId="{837DAA87-A990-46A9-B08B-48989E410838}"/>
    <dgm:cxn modelId="{414F9A29-09F1-44A2-BA06-6E1B2EDC2047}" type="presOf" srcId="{B5C44008-C606-426D-B2A7-022570FC24B4}" destId="{023ED269-949A-4C82-9937-8EB871669229}" srcOrd="0" destOrd="0" presId="urn:microsoft.com/office/officeart/2018/2/layout/IconLabelDescriptionList"/>
    <dgm:cxn modelId="{140BC92B-1278-4326-80DB-D7ECC63C603A}" type="presOf" srcId="{AEB831A5-23F7-40EB-84CA-8582CCB88569}" destId="{CCB85D57-3F86-4140-BE66-736531B78794}" srcOrd="0" destOrd="0" presId="urn:microsoft.com/office/officeart/2018/2/layout/IconLabelDescriptionList"/>
    <dgm:cxn modelId="{2673942F-339C-4ABA-AE3D-D91034B4703E}" type="presOf" srcId="{D77727CA-EF7A-425E-92D5-EF8940B0CBA5}" destId="{FE583A74-9436-443D-BD2D-0A16DCDD60C1}" srcOrd="0" destOrd="0" presId="urn:microsoft.com/office/officeart/2018/2/layout/IconLabelDescriptionList"/>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6D70786F-6AB2-4C4D-AD1C-2E83063AEE8B}" type="presOf" srcId="{B145B5CE-6804-43C5-A7A5-D7AE3FFF9D79}" destId="{43BE7CC2-DDA3-4D46-A326-528FB671E068}" srcOrd="0" destOrd="0" presId="urn:microsoft.com/office/officeart/2018/2/layout/IconLabelDescriptionList"/>
    <dgm:cxn modelId="{56074676-4BB2-4D66-BB9B-8B84D29D7F5B}" srcId="{B5C44008-C606-426D-B2A7-022570FC24B4}" destId="{AEB831A5-23F7-40EB-84CA-8582CCB88569}" srcOrd="2" destOrd="0" parTransId="{E4FE1A0D-8B41-4362-BF93-75CF7D0266A5}" sibTransId="{DE023A99-7CCF-41F6-9678-424F8DF13D0D}"/>
    <dgm:cxn modelId="{7C9AD577-6357-4F32-B049-FC6D2A1B405E}" type="presOf" srcId="{E085B301-A908-472E-85CB-175ED89745DF}" destId="{43BE7CC2-DDA3-4D46-A326-528FB671E068}" srcOrd="0" destOrd="1" presId="urn:microsoft.com/office/officeart/2018/2/layout/IconLabelDescriptionList"/>
    <dgm:cxn modelId="{64421D79-5B39-4D57-AA0F-B032498C7A58}" srcId="{9DEB6E88-A6A1-465B-BDF5-BD0DA7AC24AD}" destId="{E7EA5C4A-EBD5-4805-A9BC-A75E1A7F1B28}" srcOrd="1" destOrd="0" parTransId="{CF3B661B-756E-4C3A-B081-3B7CFC317FF2}" sibTransId="{3FC3380B-E4B4-4052-94EF-91E5C8DE6B84}"/>
    <dgm:cxn modelId="{80CB6AAB-21FA-416E-AEB8-9E68521B87BE}" type="presOf" srcId="{EDFA0D86-5E7C-4B34-93C5-98B4D462B334}" destId="{C7D72E8C-731A-4645-A88C-64630A3324B4}" srcOrd="0" destOrd="1" presId="urn:microsoft.com/office/officeart/2018/2/layout/IconLabelDescriptionList"/>
    <dgm:cxn modelId="{2C1C44BF-B987-4CD5-BAF5-AC3DD3839EBF}" srcId="{9DEB6E88-A6A1-465B-BDF5-BD0DA7AC24AD}" destId="{D77727CA-EF7A-425E-92D5-EF8940B0CBA5}" srcOrd="0" destOrd="0" parTransId="{3E80D8E2-1B7D-429F-A5DE-F88EA4A0E4F1}" sibTransId="{5CB07870-A95D-47FA-9682-417CE5AFD135}"/>
    <dgm:cxn modelId="{3F5CEFC9-98E5-40EA-81D5-B796CF38D2DE}" type="presOf" srcId="{5B10396C-C92D-4435-89C7-8A35FECB4B67}" destId="{C7D72E8C-731A-4645-A88C-64630A3324B4}" srcOrd="0" destOrd="0" presId="urn:microsoft.com/office/officeart/2018/2/layout/IconLabelDescriptionList"/>
    <dgm:cxn modelId="{26294FCC-D0C8-4277-9833-CDCC277827AE}" srcId="{DAAF7D6B-39C0-47C6-BBB7-87702219313C}" destId="{B145B5CE-6804-43C5-A7A5-D7AE3FFF9D79}" srcOrd="0" destOrd="0" parTransId="{B1E529B8-4ECB-47AE-BF30-09F5559CA75B}" sibTransId="{E0F2AA5F-C3D2-4046-B4C2-F447F7ABA148}"/>
    <dgm:cxn modelId="{258ECFCC-32C1-4197-BAF8-AEA6EA43C961}" type="presOf" srcId="{9DEB6E88-A6A1-465B-BDF5-BD0DA7AC24AD}" destId="{27E268DF-2AB5-453D-958C-C9D4246B3F1B}" srcOrd="0" destOrd="0" presId="urn:microsoft.com/office/officeart/2018/2/layout/IconLabelDescriptionList"/>
    <dgm:cxn modelId="{4DD8B3CD-0340-4E97-9FE7-3268534EF6D3}" type="presOf" srcId="{E7EA5C4A-EBD5-4805-A9BC-A75E1A7F1B28}" destId="{FE583A74-9436-443D-BD2D-0A16DCDD60C1}" srcOrd="0" destOrd="1" presId="urn:microsoft.com/office/officeart/2018/2/layout/IconLabelDescriptionList"/>
    <dgm:cxn modelId="{05D04FDF-4E99-4416-AE74-FE38420E7C97}" srcId="{B5C44008-C606-426D-B2A7-022570FC24B4}" destId="{DAAF7D6B-39C0-47C6-BBB7-87702219313C}" srcOrd="0" destOrd="0" parTransId="{F9560CE2-FE5D-44A0-9FE4-C9E23638DE88}" sibTransId="{18C4CA7E-425C-4122-8C93-857467E47B91}"/>
    <dgm:cxn modelId="{1785BBFD-8FC7-45E8-B649-5BBFAB5F9BDD}" srcId="{B5C44008-C606-426D-B2A7-022570FC24B4}" destId="{9DEB6E88-A6A1-465B-BDF5-BD0DA7AC24AD}" srcOrd="1" destOrd="0" parTransId="{A7D76E3D-ED81-4ABB-A37B-7B154FC58703}" sibTransId="{2DBEF705-3D08-4389-9104-EA73AB260161}"/>
    <dgm:cxn modelId="{998367F2-BA86-4185-AB4E-F9A7231A4975}" type="presParOf" srcId="{023ED269-949A-4C82-9937-8EB871669229}" destId="{59D6CB59-AD0A-400A-BF24-AC753F155736}" srcOrd="0" destOrd="0" presId="urn:microsoft.com/office/officeart/2018/2/layout/IconLabelDescriptionList"/>
    <dgm:cxn modelId="{BC03A979-91BE-46C6-949F-D0B334268993}" type="presParOf" srcId="{59D6CB59-AD0A-400A-BF24-AC753F155736}" destId="{1C2C45CF-5628-426D-A093-66F07BE12935}" srcOrd="0" destOrd="0" presId="urn:microsoft.com/office/officeart/2018/2/layout/IconLabelDescriptionList"/>
    <dgm:cxn modelId="{1AB11AE1-25DC-40AB-A4EB-B4AF9210B3EE}" type="presParOf" srcId="{59D6CB59-AD0A-400A-BF24-AC753F155736}" destId="{6AA72F5F-52A8-42C7-AFB1-B2A7C581E469}" srcOrd="1" destOrd="0" presId="urn:microsoft.com/office/officeart/2018/2/layout/IconLabelDescriptionList"/>
    <dgm:cxn modelId="{A4807FE8-BBA7-4F64-BF93-1F45759B495A}" type="presParOf" srcId="{59D6CB59-AD0A-400A-BF24-AC753F155736}" destId="{BE04D6F8-D5BC-4C9C-9A55-A673EC268AC2}" srcOrd="2" destOrd="0" presId="urn:microsoft.com/office/officeart/2018/2/layout/IconLabelDescriptionList"/>
    <dgm:cxn modelId="{C3288800-EB79-4C8B-9CA1-82E99E0AD053}" type="presParOf" srcId="{59D6CB59-AD0A-400A-BF24-AC753F155736}" destId="{6D2322FA-9CED-41B7-9E3F-D45BA8A683C2}" srcOrd="3" destOrd="0" presId="urn:microsoft.com/office/officeart/2018/2/layout/IconLabelDescriptionList"/>
    <dgm:cxn modelId="{8F9BADA9-F7F7-4331-B78C-228FA4FD1F65}" type="presParOf" srcId="{59D6CB59-AD0A-400A-BF24-AC753F155736}" destId="{43BE7CC2-DDA3-4D46-A326-528FB671E068}" srcOrd="4" destOrd="0" presId="urn:microsoft.com/office/officeart/2018/2/layout/IconLabelDescriptionList"/>
    <dgm:cxn modelId="{643CBF30-6B5E-45B7-8E5F-95F3E6ED0326}" type="presParOf" srcId="{023ED269-949A-4C82-9937-8EB871669229}" destId="{69430ADA-FE7C-4DB6-BE59-58D3FC7D071F}" srcOrd="1" destOrd="0" presId="urn:microsoft.com/office/officeart/2018/2/layout/IconLabelDescriptionList"/>
    <dgm:cxn modelId="{EB1A52C7-EE04-4CDB-8B9E-E84CFEC57529}" type="presParOf" srcId="{023ED269-949A-4C82-9937-8EB871669229}" destId="{A7965C8E-28A4-480D-B109-10FC3C032D30}" srcOrd="2" destOrd="0" presId="urn:microsoft.com/office/officeart/2018/2/layout/IconLabelDescriptionList"/>
    <dgm:cxn modelId="{3A4C8B99-C4FF-4EFA-8E5D-3547DC57ECE9}" type="presParOf" srcId="{A7965C8E-28A4-480D-B109-10FC3C032D30}" destId="{40FFE52D-EDDE-4488-B269-53200FA1B688}" srcOrd="0" destOrd="0" presId="urn:microsoft.com/office/officeart/2018/2/layout/IconLabelDescriptionList"/>
    <dgm:cxn modelId="{23FA7251-1750-4845-BB45-46CDFF15EA61}" type="presParOf" srcId="{A7965C8E-28A4-480D-B109-10FC3C032D30}" destId="{CA0F5E8C-B304-4849-8899-37AF4CBBA4D9}" srcOrd="1" destOrd="0" presId="urn:microsoft.com/office/officeart/2018/2/layout/IconLabelDescriptionList"/>
    <dgm:cxn modelId="{528554DA-1EA7-4392-806C-2EA62E991035}" type="presParOf" srcId="{A7965C8E-28A4-480D-B109-10FC3C032D30}" destId="{27E268DF-2AB5-453D-958C-C9D4246B3F1B}" srcOrd="2" destOrd="0" presId="urn:microsoft.com/office/officeart/2018/2/layout/IconLabelDescriptionList"/>
    <dgm:cxn modelId="{1EEACA9F-026C-48B0-91B1-D2437D317B9D}" type="presParOf" srcId="{A7965C8E-28A4-480D-B109-10FC3C032D30}" destId="{53ECA052-2961-4CE4-B7B8-2300B8D11B1A}" srcOrd="3" destOrd="0" presId="urn:microsoft.com/office/officeart/2018/2/layout/IconLabelDescriptionList"/>
    <dgm:cxn modelId="{32A06515-DF5D-484C-B55B-00D04B7AF1C9}" type="presParOf" srcId="{A7965C8E-28A4-480D-B109-10FC3C032D30}" destId="{FE583A74-9436-443D-BD2D-0A16DCDD60C1}" srcOrd="4" destOrd="0" presId="urn:microsoft.com/office/officeart/2018/2/layout/IconLabelDescriptionList"/>
    <dgm:cxn modelId="{0B1F1A18-C841-4BF1-BBBB-CC0F8F55636B}" type="presParOf" srcId="{023ED269-949A-4C82-9937-8EB871669229}" destId="{E2286988-F889-48E5-A375-E8890CF43774}" srcOrd="3" destOrd="0" presId="urn:microsoft.com/office/officeart/2018/2/layout/IconLabelDescriptionList"/>
    <dgm:cxn modelId="{1CDE4DBD-3D96-487A-9C7B-4230E1300CEF}" type="presParOf" srcId="{023ED269-949A-4C82-9937-8EB871669229}" destId="{9D294EB5-C4E8-4010-8E2F-01AD5BCDAA88}" srcOrd="4" destOrd="0" presId="urn:microsoft.com/office/officeart/2018/2/layout/IconLabelDescriptionList"/>
    <dgm:cxn modelId="{1CF70FDB-2237-4011-999B-49AD3849865F}" type="presParOf" srcId="{9D294EB5-C4E8-4010-8E2F-01AD5BCDAA88}" destId="{4DEC556D-230A-4024-9DDC-BEF64930F39D}" srcOrd="0" destOrd="0" presId="urn:microsoft.com/office/officeart/2018/2/layout/IconLabelDescriptionList"/>
    <dgm:cxn modelId="{285FE3D4-8631-4E53-A83C-4E4F969D4388}" type="presParOf" srcId="{9D294EB5-C4E8-4010-8E2F-01AD5BCDAA88}" destId="{5A4B0197-4C21-4805-ADAB-B595B8ACEBE5}" srcOrd="1" destOrd="0" presId="urn:microsoft.com/office/officeart/2018/2/layout/IconLabelDescriptionList"/>
    <dgm:cxn modelId="{E9ECAC6B-4610-49BE-BB28-CC613DCCF3C7}" type="presParOf" srcId="{9D294EB5-C4E8-4010-8E2F-01AD5BCDAA88}" destId="{CCB85D57-3F86-4140-BE66-736531B78794}" srcOrd="2" destOrd="0" presId="urn:microsoft.com/office/officeart/2018/2/layout/IconLabelDescriptionList"/>
    <dgm:cxn modelId="{7E577FEC-46F1-43DF-8FCD-A06DCDACE81B}" type="presParOf" srcId="{9D294EB5-C4E8-4010-8E2F-01AD5BCDAA88}" destId="{929346BB-FAA4-439F-B005-5F1E0B73CE24}" srcOrd="3" destOrd="0" presId="urn:microsoft.com/office/officeart/2018/2/layout/IconLabelDescriptionList"/>
    <dgm:cxn modelId="{85A68B3A-A0CB-4685-A72F-9BB581B919BF}" type="presParOf" srcId="{9D294EB5-C4E8-4010-8E2F-01AD5BCDAA88}" destId="{C7D72E8C-731A-4645-A88C-64630A3324B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B71019-FAEA-4BD2-98FB-6FBC0B3E51BE}"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5B6A9169-E78F-4BCF-BDEB-943D0221C82E}">
      <dgm:prSet phldrT="[Text]"/>
      <dgm:spPr/>
      <dgm:t>
        <a:bodyPr/>
        <a:lstStyle/>
        <a:p>
          <a:r>
            <a:rPr lang="en-US" dirty="0"/>
            <a:t>AI Testing</a:t>
          </a:r>
        </a:p>
      </dgm:t>
    </dgm:pt>
    <dgm:pt modelId="{2ADA0294-1483-4729-9677-AA6508CACA82}" type="parTrans" cxnId="{D1EA3773-20E5-4821-B1B6-56C53E06C760}">
      <dgm:prSet/>
      <dgm:spPr/>
      <dgm:t>
        <a:bodyPr/>
        <a:lstStyle/>
        <a:p>
          <a:endParaRPr lang="en-US"/>
        </a:p>
      </dgm:t>
    </dgm:pt>
    <dgm:pt modelId="{6B2B804D-C14D-4BDB-9F0D-38A1FE174BB4}" type="sibTrans" cxnId="{D1EA3773-20E5-4821-B1B6-56C53E06C760}">
      <dgm:prSet/>
      <dgm:spPr/>
      <dgm:t>
        <a:bodyPr/>
        <a:lstStyle/>
        <a:p>
          <a:endParaRPr lang="en-US"/>
        </a:p>
      </dgm:t>
    </dgm:pt>
    <dgm:pt modelId="{39FDF5C4-A295-4AD9-8CE0-AC0E78AA87C6}">
      <dgm:prSet phldrT="[Text]"/>
      <dgm:spPr/>
      <dgm:t>
        <a:bodyPr/>
        <a:lstStyle/>
        <a:p>
          <a:r>
            <a:rPr lang="en-US" dirty="0"/>
            <a:t>Adversarial robustness</a:t>
          </a:r>
        </a:p>
      </dgm:t>
    </dgm:pt>
    <dgm:pt modelId="{D2C58790-B670-48D0-BA38-331CE5B490FE}" type="parTrans" cxnId="{119EBBA1-FC00-44B4-8E47-144769A09550}">
      <dgm:prSet/>
      <dgm:spPr/>
      <dgm:t>
        <a:bodyPr/>
        <a:lstStyle/>
        <a:p>
          <a:endParaRPr lang="en-US"/>
        </a:p>
      </dgm:t>
    </dgm:pt>
    <dgm:pt modelId="{E3732F40-D273-4BB8-BB88-035462538081}" type="sibTrans" cxnId="{119EBBA1-FC00-44B4-8E47-144769A09550}">
      <dgm:prSet/>
      <dgm:spPr/>
      <dgm:t>
        <a:bodyPr/>
        <a:lstStyle/>
        <a:p>
          <a:endParaRPr lang="en-US"/>
        </a:p>
      </dgm:t>
    </dgm:pt>
    <dgm:pt modelId="{4235D832-2185-4398-815F-7C0D122DDBC8}">
      <dgm:prSet/>
      <dgm:spPr/>
      <dgm:t>
        <a:bodyPr/>
        <a:lstStyle/>
        <a:p>
          <a:r>
            <a:rPr lang="en-US"/>
            <a:t>Monitoring AI</a:t>
          </a:r>
          <a:endParaRPr lang="en-US" dirty="0"/>
        </a:p>
      </dgm:t>
    </dgm:pt>
    <dgm:pt modelId="{86B9A448-C9D0-4034-9A1D-0472F4C209B2}" type="parTrans" cxnId="{A0A41ED8-9608-4081-8C3A-BA720B6682D3}">
      <dgm:prSet/>
      <dgm:spPr/>
      <dgm:t>
        <a:bodyPr/>
        <a:lstStyle/>
        <a:p>
          <a:endParaRPr lang="en-US"/>
        </a:p>
      </dgm:t>
    </dgm:pt>
    <dgm:pt modelId="{FC75AFE0-E6F7-4705-8055-D1333864538C}" type="sibTrans" cxnId="{A0A41ED8-9608-4081-8C3A-BA720B6682D3}">
      <dgm:prSet/>
      <dgm:spPr/>
      <dgm:t>
        <a:bodyPr/>
        <a:lstStyle/>
        <a:p>
          <a:endParaRPr lang="en-US"/>
        </a:p>
      </dgm:t>
    </dgm:pt>
    <dgm:pt modelId="{414AC779-6BCD-479F-A3F9-76770FD629DD}" type="pres">
      <dgm:prSet presAssocID="{F7B71019-FAEA-4BD2-98FB-6FBC0B3E51BE}" presName="Name0" presStyleCnt="0">
        <dgm:presLayoutVars>
          <dgm:dir/>
          <dgm:resizeHandles val="exact"/>
        </dgm:presLayoutVars>
      </dgm:prSet>
      <dgm:spPr/>
    </dgm:pt>
    <dgm:pt modelId="{39F10F11-3D40-4642-8B17-9D37CF766C2A}" type="pres">
      <dgm:prSet presAssocID="{5B6A9169-E78F-4BCF-BDEB-943D0221C82E}" presName="compNode" presStyleCnt="0"/>
      <dgm:spPr/>
    </dgm:pt>
    <dgm:pt modelId="{38FF5197-9357-4ED3-BA8D-8E089E81A4F3}" type="pres">
      <dgm:prSet presAssocID="{5B6A9169-E78F-4BCF-BDEB-943D0221C82E}" presName="pictRect" presStyleLbl="node1" presStyleIdx="0" presStyleCnt="3"/>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dgm:spPr>
      <dgm:extLst>
        <a:ext uri="{E40237B7-FDA0-4F09-8148-C483321AD2D9}">
          <dgm14:cNvPr xmlns:dgm14="http://schemas.microsoft.com/office/drawing/2010/diagram" id="0" name="" descr="Clipboard Mixed with solid fill"/>
        </a:ext>
      </dgm:extLst>
    </dgm:pt>
    <dgm:pt modelId="{10423FB8-ADE5-4D32-82FE-2F10C8178285}" type="pres">
      <dgm:prSet presAssocID="{5B6A9169-E78F-4BCF-BDEB-943D0221C82E}" presName="textRect" presStyleLbl="revTx" presStyleIdx="0" presStyleCnt="3">
        <dgm:presLayoutVars>
          <dgm:bulletEnabled val="1"/>
        </dgm:presLayoutVars>
      </dgm:prSet>
      <dgm:spPr/>
    </dgm:pt>
    <dgm:pt modelId="{BDE0E207-C83B-423F-AA14-865181964B25}" type="pres">
      <dgm:prSet presAssocID="{6B2B804D-C14D-4BDB-9F0D-38A1FE174BB4}" presName="sibTrans" presStyleLbl="sibTrans2D1" presStyleIdx="0" presStyleCnt="0"/>
      <dgm:spPr/>
    </dgm:pt>
    <dgm:pt modelId="{E7FC7571-B365-4924-9C3E-4DEEC8B63F53}" type="pres">
      <dgm:prSet presAssocID="{4235D832-2185-4398-815F-7C0D122DDBC8}" presName="compNode" presStyleCnt="0"/>
      <dgm:spPr/>
    </dgm:pt>
    <dgm:pt modelId="{F8EECEDC-DDAC-433C-87C2-11B8F4B77387}" type="pres">
      <dgm:prSet presAssocID="{4235D832-2185-4398-815F-7C0D122DDBC8}" presName="pictRect" presStyleLbl="node1" presStyleIdx="1" presStyleCnt="3"/>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dgm:spPr>
      <dgm:extLst>
        <a:ext uri="{E40237B7-FDA0-4F09-8148-C483321AD2D9}">
          <dgm14:cNvPr xmlns:dgm14="http://schemas.microsoft.com/office/drawing/2010/diagram" id="0" name="" descr="Security camera with solid fill"/>
        </a:ext>
      </dgm:extLst>
    </dgm:pt>
    <dgm:pt modelId="{5BB94637-C8ED-47D5-A1C9-9A1911381774}" type="pres">
      <dgm:prSet presAssocID="{4235D832-2185-4398-815F-7C0D122DDBC8}" presName="textRect" presStyleLbl="revTx" presStyleIdx="1" presStyleCnt="3">
        <dgm:presLayoutVars>
          <dgm:bulletEnabled val="1"/>
        </dgm:presLayoutVars>
      </dgm:prSet>
      <dgm:spPr/>
    </dgm:pt>
    <dgm:pt modelId="{7A095EA5-BEAD-4D2C-AAE2-C704F365BCCC}" type="pres">
      <dgm:prSet presAssocID="{FC75AFE0-E6F7-4705-8055-D1333864538C}" presName="sibTrans" presStyleLbl="sibTrans2D1" presStyleIdx="0" presStyleCnt="0"/>
      <dgm:spPr/>
    </dgm:pt>
    <dgm:pt modelId="{7A01899C-B12A-46D6-A2B3-B19035CE6B8D}" type="pres">
      <dgm:prSet presAssocID="{39FDF5C4-A295-4AD9-8CE0-AC0E78AA87C6}" presName="compNode" presStyleCnt="0"/>
      <dgm:spPr/>
    </dgm:pt>
    <dgm:pt modelId="{B3A1C6A3-AC62-457E-A559-ABB00B0FA947}" type="pres">
      <dgm:prSet presAssocID="{39FDF5C4-A295-4AD9-8CE0-AC0E78AA87C6}" presName="pictRect" presStyleLbl="node1" presStyleIdx="2" presStyleCnt="3"/>
      <dgm:spPr>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dgm:spPr>
      <dgm:extLst>
        <a:ext uri="{E40237B7-FDA0-4F09-8148-C483321AD2D9}">
          <dgm14:cNvPr xmlns:dgm14="http://schemas.microsoft.com/office/drawing/2010/diagram" id="0" name="" descr="Robber with solid fill"/>
        </a:ext>
      </dgm:extLst>
    </dgm:pt>
    <dgm:pt modelId="{420E9C82-6F94-4795-BB20-EF3C41E7AD21}" type="pres">
      <dgm:prSet presAssocID="{39FDF5C4-A295-4AD9-8CE0-AC0E78AA87C6}" presName="textRect" presStyleLbl="revTx" presStyleIdx="2" presStyleCnt="3">
        <dgm:presLayoutVars>
          <dgm:bulletEnabled val="1"/>
        </dgm:presLayoutVars>
      </dgm:prSet>
      <dgm:spPr/>
    </dgm:pt>
  </dgm:ptLst>
  <dgm:cxnLst>
    <dgm:cxn modelId="{2109F768-231C-4840-A27C-111AFF1B09E1}" type="presOf" srcId="{FC75AFE0-E6F7-4705-8055-D1333864538C}" destId="{7A095EA5-BEAD-4D2C-AAE2-C704F365BCCC}" srcOrd="0" destOrd="0" presId="urn:microsoft.com/office/officeart/2005/8/layout/pList1"/>
    <dgm:cxn modelId="{C5103D6F-E529-44FA-9E2A-C570B765C34C}" type="presOf" srcId="{F7B71019-FAEA-4BD2-98FB-6FBC0B3E51BE}" destId="{414AC779-6BCD-479F-A3F9-76770FD629DD}" srcOrd="0" destOrd="0" presId="urn:microsoft.com/office/officeart/2005/8/layout/pList1"/>
    <dgm:cxn modelId="{D1EA3773-20E5-4821-B1B6-56C53E06C760}" srcId="{F7B71019-FAEA-4BD2-98FB-6FBC0B3E51BE}" destId="{5B6A9169-E78F-4BCF-BDEB-943D0221C82E}" srcOrd="0" destOrd="0" parTransId="{2ADA0294-1483-4729-9677-AA6508CACA82}" sibTransId="{6B2B804D-C14D-4BDB-9F0D-38A1FE174BB4}"/>
    <dgm:cxn modelId="{119EBBA1-FC00-44B4-8E47-144769A09550}" srcId="{F7B71019-FAEA-4BD2-98FB-6FBC0B3E51BE}" destId="{39FDF5C4-A295-4AD9-8CE0-AC0E78AA87C6}" srcOrd="2" destOrd="0" parTransId="{D2C58790-B670-48D0-BA38-331CE5B490FE}" sibTransId="{E3732F40-D273-4BB8-BB88-035462538081}"/>
    <dgm:cxn modelId="{A774AAA6-E44F-4FF0-A1FF-B49EB5E8F28F}" type="presOf" srcId="{5B6A9169-E78F-4BCF-BDEB-943D0221C82E}" destId="{10423FB8-ADE5-4D32-82FE-2F10C8178285}" srcOrd="0" destOrd="0" presId="urn:microsoft.com/office/officeart/2005/8/layout/pList1"/>
    <dgm:cxn modelId="{03D7A5B3-E417-4C36-BE72-43599AC1CAD8}" type="presOf" srcId="{39FDF5C4-A295-4AD9-8CE0-AC0E78AA87C6}" destId="{420E9C82-6F94-4795-BB20-EF3C41E7AD21}" srcOrd="0" destOrd="0" presId="urn:microsoft.com/office/officeart/2005/8/layout/pList1"/>
    <dgm:cxn modelId="{A0A41ED8-9608-4081-8C3A-BA720B6682D3}" srcId="{F7B71019-FAEA-4BD2-98FB-6FBC0B3E51BE}" destId="{4235D832-2185-4398-815F-7C0D122DDBC8}" srcOrd="1" destOrd="0" parTransId="{86B9A448-C9D0-4034-9A1D-0472F4C209B2}" sibTransId="{FC75AFE0-E6F7-4705-8055-D1333864538C}"/>
    <dgm:cxn modelId="{99349DDD-7156-4FA8-995E-E425D0B3B31D}" type="presOf" srcId="{4235D832-2185-4398-815F-7C0D122DDBC8}" destId="{5BB94637-C8ED-47D5-A1C9-9A1911381774}" srcOrd="0" destOrd="0" presId="urn:microsoft.com/office/officeart/2005/8/layout/pList1"/>
    <dgm:cxn modelId="{C57549FE-B74E-449D-9966-226FE855E7CC}" type="presOf" srcId="{6B2B804D-C14D-4BDB-9F0D-38A1FE174BB4}" destId="{BDE0E207-C83B-423F-AA14-865181964B25}" srcOrd="0" destOrd="0" presId="urn:microsoft.com/office/officeart/2005/8/layout/pList1"/>
    <dgm:cxn modelId="{A59E4381-FDCF-4F38-A1F3-DF362C1A6CAF}" type="presParOf" srcId="{414AC779-6BCD-479F-A3F9-76770FD629DD}" destId="{39F10F11-3D40-4642-8B17-9D37CF766C2A}" srcOrd="0" destOrd="0" presId="urn:microsoft.com/office/officeart/2005/8/layout/pList1"/>
    <dgm:cxn modelId="{4DCC3F0F-3C45-4C97-9EFA-592838F37138}" type="presParOf" srcId="{39F10F11-3D40-4642-8B17-9D37CF766C2A}" destId="{38FF5197-9357-4ED3-BA8D-8E089E81A4F3}" srcOrd="0" destOrd="0" presId="urn:microsoft.com/office/officeart/2005/8/layout/pList1"/>
    <dgm:cxn modelId="{B6DAA2C7-A888-4B38-A725-68F17AB93505}" type="presParOf" srcId="{39F10F11-3D40-4642-8B17-9D37CF766C2A}" destId="{10423FB8-ADE5-4D32-82FE-2F10C8178285}" srcOrd="1" destOrd="0" presId="urn:microsoft.com/office/officeart/2005/8/layout/pList1"/>
    <dgm:cxn modelId="{DC8A42C5-F645-481A-9D3D-0FC1E9413E99}" type="presParOf" srcId="{414AC779-6BCD-479F-A3F9-76770FD629DD}" destId="{BDE0E207-C83B-423F-AA14-865181964B25}" srcOrd="1" destOrd="0" presId="urn:microsoft.com/office/officeart/2005/8/layout/pList1"/>
    <dgm:cxn modelId="{A04D7862-85E6-4085-8933-3262B5AF7678}" type="presParOf" srcId="{414AC779-6BCD-479F-A3F9-76770FD629DD}" destId="{E7FC7571-B365-4924-9C3E-4DEEC8B63F53}" srcOrd="2" destOrd="0" presId="urn:microsoft.com/office/officeart/2005/8/layout/pList1"/>
    <dgm:cxn modelId="{3CAAF629-14AF-47F0-9448-99744F4CE648}" type="presParOf" srcId="{E7FC7571-B365-4924-9C3E-4DEEC8B63F53}" destId="{F8EECEDC-DDAC-433C-87C2-11B8F4B77387}" srcOrd="0" destOrd="0" presId="urn:microsoft.com/office/officeart/2005/8/layout/pList1"/>
    <dgm:cxn modelId="{A0F9B356-552E-4640-9327-782655A8234B}" type="presParOf" srcId="{E7FC7571-B365-4924-9C3E-4DEEC8B63F53}" destId="{5BB94637-C8ED-47D5-A1C9-9A1911381774}" srcOrd="1" destOrd="0" presId="urn:microsoft.com/office/officeart/2005/8/layout/pList1"/>
    <dgm:cxn modelId="{A931ACE8-5B25-4DA5-8DD7-B1679BF0D55D}" type="presParOf" srcId="{414AC779-6BCD-479F-A3F9-76770FD629DD}" destId="{7A095EA5-BEAD-4D2C-AAE2-C704F365BCCC}" srcOrd="3" destOrd="0" presId="urn:microsoft.com/office/officeart/2005/8/layout/pList1"/>
    <dgm:cxn modelId="{5899E952-299F-4E80-8707-9C1DEEA28197}" type="presParOf" srcId="{414AC779-6BCD-479F-A3F9-76770FD629DD}" destId="{7A01899C-B12A-46D6-A2B3-B19035CE6B8D}" srcOrd="4" destOrd="0" presId="urn:microsoft.com/office/officeart/2005/8/layout/pList1"/>
    <dgm:cxn modelId="{D4279784-13B7-4FC9-B8E8-6275711398F2}" type="presParOf" srcId="{7A01899C-B12A-46D6-A2B3-B19035CE6B8D}" destId="{B3A1C6A3-AC62-457E-A559-ABB00B0FA947}" srcOrd="0" destOrd="0" presId="urn:microsoft.com/office/officeart/2005/8/layout/pList1"/>
    <dgm:cxn modelId="{A7650985-ADB4-4F5C-8737-4D50D4678605}" type="presParOf" srcId="{7A01899C-B12A-46D6-A2B3-B19035CE6B8D}" destId="{420E9C82-6F94-4795-BB20-EF3C41E7AD2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CBC769-430B-4761-96FB-F82047239809}"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D223A89D-8F6B-4286-A0D4-2D51D1D6C061}">
      <dgm:prSet phldrT="[Text]" custT="1"/>
      <dgm:spPr/>
      <dgm:t>
        <a:bodyPr/>
        <a:lstStyle/>
        <a:p>
          <a:pPr>
            <a:buFont typeface="Arial" panose="020B0604020202020204" pitchFamily="34" charset="0"/>
            <a:buChar char="•"/>
          </a:pPr>
          <a:r>
            <a:rPr lang="en-US" sz="2000" b="1" dirty="0"/>
            <a:t>Narrow AI</a:t>
          </a:r>
          <a:endParaRPr lang="en-US" sz="2000" dirty="0"/>
        </a:p>
      </dgm:t>
    </dgm:pt>
    <dgm:pt modelId="{A30F4D55-5794-4EA0-A350-AB9355A616CE}" type="parTrans" cxnId="{51515AA0-A320-4871-A493-08F733ED50D7}">
      <dgm:prSet/>
      <dgm:spPr/>
      <dgm:t>
        <a:bodyPr/>
        <a:lstStyle/>
        <a:p>
          <a:endParaRPr lang="en-US"/>
        </a:p>
      </dgm:t>
    </dgm:pt>
    <dgm:pt modelId="{DB1B4E4A-9B0F-4CBB-A4B1-415BB0A55B62}" type="sibTrans" cxnId="{51515AA0-A320-4871-A493-08F733ED50D7}">
      <dgm:prSet/>
      <dgm:spPr/>
      <dgm:t>
        <a:bodyPr/>
        <a:lstStyle/>
        <a:p>
          <a:endParaRPr lang="en-US"/>
        </a:p>
      </dgm:t>
    </dgm:pt>
    <dgm:pt modelId="{35D69C1E-9B10-4DEB-AEC9-994AE2ACBCA7}">
      <dgm:prSet custT="1"/>
      <dgm:spPr/>
      <dgm:t>
        <a:bodyPr/>
        <a:lstStyle/>
        <a:p>
          <a:r>
            <a:rPr lang="en-US" sz="2000" b="1" dirty="0"/>
            <a:t>Artificial general intelligence (AGI)</a:t>
          </a:r>
          <a:endParaRPr lang="en-US" sz="1700" dirty="0"/>
        </a:p>
      </dgm:t>
    </dgm:pt>
    <dgm:pt modelId="{DCED1BE0-A9BB-40C0-B142-010ACC7EA9A2}" type="parTrans" cxnId="{1CE70866-6D62-48DB-A226-117D388AEA87}">
      <dgm:prSet/>
      <dgm:spPr/>
      <dgm:t>
        <a:bodyPr/>
        <a:lstStyle/>
        <a:p>
          <a:endParaRPr lang="en-US"/>
        </a:p>
      </dgm:t>
    </dgm:pt>
    <dgm:pt modelId="{B410FFA6-10C5-44B5-A4A1-0137A8A12DDE}" type="sibTrans" cxnId="{1CE70866-6D62-48DB-A226-117D388AEA87}">
      <dgm:prSet/>
      <dgm:spPr/>
      <dgm:t>
        <a:bodyPr/>
        <a:lstStyle/>
        <a:p>
          <a:endParaRPr lang="en-US"/>
        </a:p>
      </dgm:t>
    </dgm:pt>
    <dgm:pt modelId="{8B31FCA8-1FBC-4BEC-8AFC-C6C2124372CA}">
      <dgm:prSet custT="1"/>
      <dgm:spPr/>
      <dgm:t>
        <a:bodyPr/>
        <a:lstStyle/>
        <a:p>
          <a:r>
            <a:rPr lang="en-US" sz="1400" dirty="0"/>
            <a:t>An intelligent agents can solve a specific problem.</a:t>
          </a:r>
        </a:p>
      </dgm:t>
    </dgm:pt>
    <dgm:pt modelId="{11939444-F50A-4A86-973A-3239DF1217D5}" type="parTrans" cxnId="{EC64DFB2-5D17-446A-A13A-5421EEBAD8B2}">
      <dgm:prSet/>
      <dgm:spPr/>
      <dgm:t>
        <a:bodyPr/>
        <a:lstStyle/>
        <a:p>
          <a:endParaRPr lang="en-US"/>
        </a:p>
      </dgm:t>
    </dgm:pt>
    <dgm:pt modelId="{0D475C41-9688-4D31-A9B4-9B2E0AB67C34}" type="sibTrans" cxnId="{EC64DFB2-5D17-446A-A13A-5421EEBAD8B2}">
      <dgm:prSet/>
      <dgm:spPr/>
      <dgm:t>
        <a:bodyPr/>
        <a:lstStyle/>
        <a:p>
          <a:endParaRPr lang="en-US"/>
        </a:p>
      </dgm:t>
    </dgm:pt>
    <dgm:pt modelId="{2A98EBEA-A40B-4102-ADEF-4E9281907E9F}">
      <dgm:prSet custT="1"/>
      <dgm:spPr/>
      <dgm:t>
        <a:bodyPr/>
        <a:lstStyle/>
        <a:p>
          <a:r>
            <a:rPr lang="en-US" sz="1400" dirty="0"/>
            <a:t>A hypothetical intelligent agent which can understand or learn any intellectual task that human beings can. </a:t>
          </a:r>
          <a:r>
            <a:rPr lang="en-US" sz="1200" dirty="0">
              <a:solidFill>
                <a:schemeClr val="bg1">
                  <a:lumMod val="65000"/>
                </a:schemeClr>
              </a:solidFill>
              <a:latin typeface="+mn-lt"/>
              <a:ea typeface="+mn-ea"/>
              <a:cs typeface="+mn-cs"/>
            </a:rPr>
            <a:t>[Wikipedia entry on AGI]</a:t>
          </a:r>
          <a:endParaRPr lang="en-US" sz="1400" dirty="0"/>
        </a:p>
      </dgm:t>
    </dgm:pt>
    <dgm:pt modelId="{CC9801E7-A4E6-47F9-B697-1A810CF2BF5D}" type="parTrans" cxnId="{D2B00E5A-D1D5-4FD9-91CA-878FC05A3FC6}">
      <dgm:prSet/>
      <dgm:spPr/>
      <dgm:t>
        <a:bodyPr/>
        <a:lstStyle/>
        <a:p>
          <a:endParaRPr lang="en-US"/>
        </a:p>
      </dgm:t>
    </dgm:pt>
    <dgm:pt modelId="{70904AFC-62D3-4CD7-AA4C-9B29BB1DC512}" type="sibTrans" cxnId="{D2B00E5A-D1D5-4FD9-91CA-878FC05A3FC6}">
      <dgm:prSet/>
      <dgm:spPr/>
      <dgm:t>
        <a:bodyPr/>
        <a:lstStyle/>
        <a:p>
          <a:endParaRPr lang="en-US"/>
        </a:p>
      </dgm:t>
    </dgm:pt>
    <dgm:pt modelId="{B2EF1E62-6444-466A-9869-C4E9C30319F6}" type="pres">
      <dgm:prSet presAssocID="{F7CBC769-430B-4761-96FB-F82047239809}" presName="linearFlow" presStyleCnt="0">
        <dgm:presLayoutVars>
          <dgm:dir/>
          <dgm:animLvl val="lvl"/>
          <dgm:resizeHandles val="exact"/>
        </dgm:presLayoutVars>
      </dgm:prSet>
      <dgm:spPr/>
    </dgm:pt>
    <dgm:pt modelId="{3C52DE3D-9AF8-4F68-A761-6B9540D4887B}" type="pres">
      <dgm:prSet presAssocID="{D223A89D-8F6B-4286-A0D4-2D51D1D6C061}" presName="composite" presStyleCnt="0"/>
      <dgm:spPr/>
    </dgm:pt>
    <dgm:pt modelId="{6A5C3FDA-F674-45D8-83CB-EDB3C71F6B88}" type="pres">
      <dgm:prSet presAssocID="{D223A89D-8F6B-4286-A0D4-2D51D1D6C061}" presName="parTx" presStyleLbl="node1" presStyleIdx="0" presStyleCnt="2">
        <dgm:presLayoutVars>
          <dgm:chMax val="0"/>
          <dgm:chPref val="0"/>
          <dgm:bulletEnabled val="1"/>
        </dgm:presLayoutVars>
      </dgm:prSet>
      <dgm:spPr/>
    </dgm:pt>
    <dgm:pt modelId="{9B0C1AD1-ADE5-4002-87BD-986A68BFC592}" type="pres">
      <dgm:prSet presAssocID="{D223A89D-8F6B-4286-A0D4-2D51D1D6C061}" presName="parSh" presStyleLbl="node1" presStyleIdx="0" presStyleCnt="2"/>
      <dgm:spPr/>
    </dgm:pt>
    <dgm:pt modelId="{BBC2166F-C13A-402C-AFC1-AEE610D43C99}" type="pres">
      <dgm:prSet presAssocID="{D223A89D-8F6B-4286-A0D4-2D51D1D6C061}" presName="desTx" presStyleLbl="fgAcc1" presStyleIdx="0" presStyleCnt="2">
        <dgm:presLayoutVars>
          <dgm:bulletEnabled val="1"/>
        </dgm:presLayoutVars>
      </dgm:prSet>
      <dgm:spPr/>
    </dgm:pt>
    <dgm:pt modelId="{97B3A9F8-ED07-4112-A48D-46BB556A4E99}" type="pres">
      <dgm:prSet presAssocID="{DB1B4E4A-9B0F-4CBB-A4B1-415BB0A55B62}" presName="sibTrans" presStyleLbl="sibTrans2D1" presStyleIdx="0" presStyleCnt="1"/>
      <dgm:spPr/>
    </dgm:pt>
    <dgm:pt modelId="{E7C9DEFE-7164-40EC-B141-41A8C4CA2C5D}" type="pres">
      <dgm:prSet presAssocID="{DB1B4E4A-9B0F-4CBB-A4B1-415BB0A55B62}" presName="connTx" presStyleLbl="sibTrans2D1" presStyleIdx="0" presStyleCnt="1"/>
      <dgm:spPr/>
    </dgm:pt>
    <dgm:pt modelId="{8B5802F6-F1B1-4AEC-8114-5F71031DBCFD}" type="pres">
      <dgm:prSet presAssocID="{35D69C1E-9B10-4DEB-AEC9-994AE2ACBCA7}" presName="composite" presStyleCnt="0"/>
      <dgm:spPr/>
    </dgm:pt>
    <dgm:pt modelId="{2EA95712-64C3-407E-B45A-4B365697FBC4}" type="pres">
      <dgm:prSet presAssocID="{35D69C1E-9B10-4DEB-AEC9-994AE2ACBCA7}" presName="parTx" presStyleLbl="node1" presStyleIdx="0" presStyleCnt="2">
        <dgm:presLayoutVars>
          <dgm:chMax val="0"/>
          <dgm:chPref val="0"/>
          <dgm:bulletEnabled val="1"/>
        </dgm:presLayoutVars>
      </dgm:prSet>
      <dgm:spPr/>
    </dgm:pt>
    <dgm:pt modelId="{1191E827-5841-44D7-B182-28903ACD65DD}" type="pres">
      <dgm:prSet presAssocID="{35D69C1E-9B10-4DEB-AEC9-994AE2ACBCA7}" presName="parSh" presStyleLbl="node1" presStyleIdx="1" presStyleCnt="2"/>
      <dgm:spPr/>
    </dgm:pt>
    <dgm:pt modelId="{1A29D053-A425-4A43-8FBD-C7673BB8F533}" type="pres">
      <dgm:prSet presAssocID="{35D69C1E-9B10-4DEB-AEC9-994AE2ACBCA7}" presName="desTx" presStyleLbl="fgAcc1" presStyleIdx="1" presStyleCnt="2">
        <dgm:presLayoutVars>
          <dgm:bulletEnabled val="1"/>
        </dgm:presLayoutVars>
      </dgm:prSet>
      <dgm:spPr/>
    </dgm:pt>
  </dgm:ptLst>
  <dgm:cxnLst>
    <dgm:cxn modelId="{1CE70866-6D62-48DB-A226-117D388AEA87}" srcId="{F7CBC769-430B-4761-96FB-F82047239809}" destId="{35D69C1E-9B10-4DEB-AEC9-994AE2ACBCA7}" srcOrd="1" destOrd="0" parTransId="{DCED1BE0-A9BB-40C0-B142-010ACC7EA9A2}" sibTransId="{B410FFA6-10C5-44B5-A4A1-0137A8A12DDE}"/>
    <dgm:cxn modelId="{18C1CD6D-CB67-451F-A3F4-78F4487AB65B}" type="presOf" srcId="{F7CBC769-430B-4761-96FB-F82047239809}" destId="{B2EF1E62-6444-466A-9869-C4E9C30319F6}" srcOrd="0" destOrd="0" presId="urn:microsoft.com/office/officeart/2005/8/layout/process3"/>
    <dgm:cxn modelId="{D051E653-C3FB-43CA-98D2-CADFBED7E36D}" type="presOf" srcId="{DB1B4E4A-9B0F-4CBB-A4B1-415BB0A55B62}" destId="{97B3A9F8-ED07-4112-A48D-46BB556A4E99}" srcOrd="0" destOrd="0" presId="urn:microsoft.com/office/officeart/2005/8/layout/process3"/>
    <dgm:cxn modelId="{98BF0F56-6A22-42CC-BFD5-F1F411A34781}" type="presOf" srcId="{D223A89D-8F6B-4286-A0D4-2D51D1D6C061}" destId="{9B0C1AD1-ADE5-4002-87BD-986A68BFC592}" srcOrd="1" destOrd="0" presId="urn:microsoft.com/office/officeart/2005/8/layout/process3"/>
    <dgm:cxn modelId="{D2B00E5A-D1D5-4FD9-91CA-878FC05A3FC6}" srcId="{35D69C1E-9B10-4DEB-AEC9-994AE2ACBCA7}" destId="{2A98EBEA-A40B-4102-ADEF-4E9281907E9F}" srcOrd="0" destOrd="0" parTransId="{CC9801E7-A4E6-47F9-B697-1A810CF2BF5D}" sibTransId="{70904AFC-62D3-4CD7-AA4C-9B29BB1DC512}"/>
    <dgm:cxn modelId="{3B8C827F-D3CC-460C-9097-32A18DA37057}" type="presOf" srcId="{35D69C1E-9B10-4DEB-AEC9-994AE2ACBCA7}" destId="{2EA95712-64C3-407E-B45A-4B365697FBC4}" srcOrd="0" destOrd="0" presId="urn:microsoft.com/office/officeart/2005/8/layout/process3"/>
    <dgm:cxn modelId="{47C85485-198C-446F-8DB0-DA82A83E0894}" type="presOf" srcId="{DB1B4E4A-9B0F-4CBB-A4B1-415BB0A55B62}" destId="{E7C9DEFE-7164-40EC-B141-41A8C4CA2C5D}" srcOrd="1" destOrd="0" presId="urn:microsoft.com/office/officeart/2005/8/layout/process3"/>
    <dgm:cxn modelId="{E198BC8C-25D4-491F-895B-218F72E12DBE}" type="presOf" srcId="{2A98EBEA-A40B-4102-ADEF-4E9281907E9F}" destId="{1A29D053-A425-4A43-8FBD-C7673BB8F533}" srcOrd="0" destOrd="0" presId="urn:microsoft.com/office/officeart/2005/8/layout/process3"/>
    <dgm:cxn modelId="{51515AA0-A320-4871-A493-08F733ED50D7}" srcId="{F7CBC769-430B-4761-96FB-F82047239809}" destId="{D223A89D-8F6B-4286-A0D4-2D51D1D6C061}" srcOrd="0" destOrd="0" parTransId="{A30F4D55-5794-4EA0-A350-AB9355A616CE}" sibTransId="{DB1B4E4A-9B0F-4CBB-A4B1-415BB0A55B62}"/>
    <dgm:cxn modelId="{6BD2F6A0-A624-4D7B-AC52-B1F1E7DFC9E5}" type="presOf" srcId="{D223A89D-8F6B-4286-A0D4-2D51D1D6C061}" destId="{6A5C3FDA-F674-45D8-83CB-EDB3C71F6B88}" srcOrd="0" destOrd="0" presId="urn:microsoft.com/office/officeart/2005/8/layout/process3"/>
    <dgm:cxn modelId="{EC64DFB2-5D17-446A-A13A-5421EEBAD8B2}" srcId="{D223A89D-8F6B-4286-A0D4-2D51D1D6C061}" destId="{8B31FCA8-1FBC-4BEC-8AFC-C6C2124372CA}" srcOrd="0" destOrd="0" parTransId="{11939444-F50A-4A86-973A-3239DF1217D5}" sibTransId="{0D475C41-9688-4D31-A9B4-9B2E0AB67C34}"/>
    <dgm:cxn modelId="{FD9074DB-DB93-4EF9-A1A4-238DCC2C4183}" type="presOf" srcId="{35D69C1E-9B10-4DEB-AEC9-994AE2ACBCA7}" destId="{1191E827-5841-44D7-B182-28903ACD65DD}" srcOrd="1" destOrd="0" presId="urn:microsoft.com/office/officeart/2005/8/layout/process3"/>
    <dgm:cxn modelId="{C07F26E4-716C-4956-A255-031447B2E9AD}" type="presOf" srcId="{8B31FCA8-1FBC-4BEC-8AFC-C6C2124372CA}" destId="{BBC2166F-C13A-402C-AFC1-AEE610D43C99}" srcOrd="0" destOrd="0" presId="urn:microsoft.com/office/officeart/2005/8/layout/process3"/>
    <dgm:cxn modelId="{337A97CA-2C11-43F0-B3C8-F235C6C9CAD6}" type="presParOf" srcId="{B2EF1E62-6444-466A-9869-C4E9C30319F6}" destId="{3C52DE3D-9AF8-4F68-A761-6B9540D4887B}" srcOrd="0" destOrd="0" presId="urn:microsoft.com/office/officeart/2005/8/layout/process3"/>
    <dgm:cxn modelId="{73FE1975-ED06-48E5-88D1-347EB1F9A086}" type="presParOf" srcId="{3C52DE3D-9AF8-4F68-A761-6B9540D4887B}" destId="{6A5C3FDA-F674-45D8-83CB-EDB3C71F6B88}" srcOrd="0" destOrd="0" presId="urn:microsoft.com/office/officeart/2005/8/layout/process3"/>
    <dgm:cxn modelId="{0474E990-F37C-4E36-88F3-23F5F792F82A}" type="presParOf" srcId="{3C52DE3D-9AF8-4F68-A761-6B9540D4887B}" destId="{9B0C1AD1-ADE5-4002-87BD-986A68BFC592}" srcOrd="1" destOrd="0" presId="urn:microsoft.com/office/officeart/2005/8/layout/process3"/>
    <dgm:cxn modelId="{DF051F2C-F2E5-429F-82F0-FD72451C1846}" type="presParOf" srcId="{3C52DE3D-9AF8-4F68-A761-6B9540D4887B}" destId="{BBC2166F-C13A-402C-AFC1-AEE610D43C99}" srcOrd="2" destOrd="0" presId="urn:microsoft.com/office/officeart/2005/8/layout/process3"/>
    <dgm:cxn modelId="{0FF394FC-1063-4A8F-AC48-E22CC1C40A18}" type="presParOf" srcId="{B2EF1E62-6444-466A-9869-C4E9C30319F6}" destId="{97B3A9F8-ED07-4112-A48D-46BB556A4E99}" srcOrd="1" destOrd="0" presId="urn:microsoft.com/office/officeart/2005/8/layout/process3"/>
    <dgm:cxn modelId="{1A3404D4-7F96-4D22-82C0-6712A912887A}" type="presParOf" srcId="{97B3A9F8-ED07-4112-A48D-46BB556A4E99}" destId="{E7C9DEFE-7164-40EC-B141-41A8C4CA2C5D}" srcOrd="0" destOrd="0" presId="urn:microsoft.com/office/officeart/2005/8/layout/process3"/>
    <dgm:cxn modelId="{DA2BBBF7-16F7-4B6E-96CB-59877F81A73F}" type="presParOf" srcId="{B2EF1E62-6444-466A-9869-C4E9C30319F6}" destId="{8B5802F6-F1B1-4AEC-8114-5F71031DBCFD}" srcOrd="2" destOrd="0" presId="urn:microsoft.com/office/officeart/2005/8/layout/process3"/>
    <dgm:cxn modelId="{7844F455-3DF7-4526-B412-5ACD7C630407}" type="presParOf" srcId="{8B5802F6-F1B1-4AEC-8114-5F71031DBCFD}" destId="{2EA95712-64C3-407E-B45A-4B365697FBC4}" srcOrd="0" destOrd="0" presId="urn:microsoft.com/office/officeart/2005/8/layout/process3"/>
    <dgm:cxn modelId="{763CBC2F-9F16-4812-A2A6-CC476579361A}" type="presParOf" srcId="{8B5802F6-F1B1-4AEC-8114-5F71031DBCFD}" destId="{1191E827-5841-44D7-B182-28903ACD65DD}" srcOrd="1" destOrd="0" presId="urn:microsoft.com/office/officeart/2005/8/layout/process3"/>
    <dgm:cxn modelId="{55C49BC4-255F-43FC-8BBB-E6EF06CB6723}" type="presParOf" srcId="{8B5802F6-F1B1-4AEC-8114-5F71031DBCFD}" destId="{1A29D053-A425-4A43-8FBD-C7673BB8F533}"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38131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673" y="1143952"/>
          <a:ext cx="1853499" cy="1525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75131" y="1218410"/>
        <a:ext cx="1704583" cy="1376354"/>
      </dsp:txXfrm>
    </dsp:sp>
    <dsp:sp modelId="{C53E8AC9-B3C2-4F22-A024-8206618BE8E9}">
      <dsp:nvSpPr>
        <dsp:cNvPr id="0" name=""/>
        <dsp:cNvSpPr/>
      </dsp:nvSpPr>
      <dsp:spPr>
        <a:xfrm>
          <a:off x="2011291" y="1143952"/>
          <a:ext cx="1853499" cy="15252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85749" y="1218410"/>
        <a:ext cx="1704583" cy="1376354"/>
      </dsp:txXfrm>
    </dsp:sp>
    <dsp:sp modelId="{2BC15CC0-AAFC-4719-8E3B-40296FCEF49B}">
      <dsp:nvSpPr>
        <dsp:cNvPr id="0" name=""/>
        <dsp:cNvSpPr/>
      </dsp:nvSpPr>
      <dsp:spPr>
        <a:xfrm>
          <a:off x="4021908" y="1143952"/>
          <a:ext cx="1853499" cy="15252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096366" y="1218410"/>
        <a:ext cx="1704583" cy="1376354"/>
      </dsp:txXfrm>
    </dsp:sp>
    <dsp:sp modelId="{5481297F-4CD0-49FE-9D47-1673202E0414}">
      <dsp:nvSpPr>
        <dsp:cNvPr id="0" name=""/>
        <dsp:cNvSpPr/>
      </dsp:nvSpPr>
      <dsp:spPr>
        <a:xfrm>
          <a:off x="6032526" y="1143952"/>
          <a:ext cx="1853499" cy="152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06984" y="1218410"/>
        <a:ext cx="1704583" cy="13763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C45CF-5628-426D-A093-66F07BE12935}">
      <dsp:nvSpPr>
        <dsp:cNvPr id="0" name=""/>
        <dsp:cNvSpPr/>
      </dsp:nvSpPr>
      <dsp:spPr>
        <a:xfrm>
          <a:off x="4286" y="421027"/>
          <a:ext cx="831304" cy="831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04D6F8-D5BC-4C9C-9A55-A673EC268AC2}">
      <dsp:nvSpPr>
        <dsp:cNvPr id="0" name=""/>
        <dsp:cNvSpPr/>
      </dsp:nvSpPr>
      <dsp:spPr>
        <a:xfrm>
          <a:off x="4286"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Pre-existing bias</a:t>
          </a:r>
          <a:endParaRPr lang="en-US" sz="2400" kern="1200" dirty="0"/>
        </a:p>
      </dsp:txBody>
      <dsp:txXfrm>
        <a:off x="4286" y="1382055"/>
        <a:ext cx="2375156" cy="378540"/>
      </dsp:txXfrm>
    </dsp:sp>
    <dsp:sp modelId="{43BE7CC2-DDA3-4D46-A326-528FB671E068}">
      <dsp:nvSpPr>
        <dsp:cNvPr id="0" name=""/>
        <dsp:cNvSpPr/>
      </dsp:nvSpPr>
      <dsp:spPr>
        <a:xfrm>
          <a:off x="4286"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Social and institutional norms influence design and training data choices. </a:t>
          </a:r>
        </a:p>
        <a:p>
          <a:pPr marL="0" lvl="0" indent="0" algn="l" defTabSz="622300">
            <a:lnSpc>
              <a:spcPct val="100000"/>
            </a:lnSpc>
            <a:spcBef>
              <a:spcPct val="0"/>
            </a:spcBef>
            <a:spcAft>
              <a:spcPct val="35000"/>
            </a:spcAft>
            <a:buNone/>
          </a:pPr>
          <a:r>
            <a:rPr lang="en-US" sz="1400" kern="1200" dirty="0"/>
            <a:t>Example: Evaluate job applicants for a job which is historically almost exclusively held by males.</a:t>
          </a:r>
        </a:p>
      </dsp:txBody>
      <dsp:txXfrm>
        <a:off x="4286" y="1820932"/>
        <a:ext cx="2375156" cy="1616912"/>
      </dsp:txXfrm>
    </dsp:sp>
    <dsp:sp modelId="{40FFE52D-EDDE-4488-B269-53200FA1B688}">
      <dsp:nvSpPr>
        <dsp:cNvPr id="0" name=""/>
        <dsp:cNvSpPr/>
      </dsp:nvSpPr>
      <dsp:spPr>
        <a:xfrm>
          <a:off x="2795095" y="421027"/>
          <a:ext cx="831304" cy="831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E268DF-2AB5-453D-958C-C9D4246B3F1B}">
      <dsp:nvSpPr>
        <dsp:cNvPr id="0" name=""/>
        <dsp:cNvSpPr/>
      </dsp:nvSpPr>
      <dsp:spPr>
        <a:xfrm>
          <a:off x="2795095"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Technical bias</a:t>
          </a:r>
          <a:endParaRPr lang="en-US" sz="2400" kern="1200" dirty="0"/>
        </a:p>
      </dsp:txBody>
      <dsp:txXfrm>
        <a:off x="2795095" y="1382055"/>
        <a:ext cx="2375156" cy="378540"/>
      </dsp:txXfrm>
    </dsp:sp>
    <dsp:sp modelId="{FE583A74-9436-443D-BD2D-0A16DCDD60C1}">
      <dsp:nvSpPr>
        <dsp:cNvPr id="0" name=""/>
        <dsp:cNvSpPr/>
      </dsp:nvSpPr>
      <dsp:spPr>
        <a:xfrm>
          <a:off x="2795095"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Limitations of a program or computational power. </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Example: instead of a random sample, the program uses the first n data points.</a:t>
          </a:r>
        </a:p>
      </dsp:txBody>
      <dsp:txXfrm>
        <a:off x="2795095" y="1820932"/>
        <a:ext cx="2375156" cy="1616912"/>
      </dsp:txXfrm>
    </dsp:sp>
    <dsp:sp modelId="{4DEC556D-230A-4024-9DDC-BEF64930F39D}">
      <dsp:nvSpPr>
        <dsp:cNvPr id="0" name=""/>
        <dsp:cNvSpPr/>
      </dsp:nvSpPr>
      <dsp:spPr>
        <a:xfrm>
          <a:off x="5585903" y="421027"/>
          <a:ext cx="831304" cy="831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B85D57-3F86-4140-BE66-736531B78794}">
      <dsp:nvSpPr>
        <dsp:cNvPr id="0" name=""/>
        <dsp:cNvSpPr/>
      </dsp:nvSpPr>
      <dsp:spPr>
        <a:xfrm>
          <a:off x="5585903"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Emergent bias</a:t>
          </a:r>
          <a:endParaRPr lang="en-US" sz="2400" kern="1200" dirty="0"/>
        </a:p>
      </dsp:txBody>
      <dsp:txXfrm>
        <a:off x="5585903" y="1382055"/>
        <a:ext cx="2375156" cy="378540"/>
      </dsp:txXfrm>
    </dsp:sp>
    <dsp:sp modelId="{C7D72E8C-731A-4645-A88C-64630A3324B4}">
      <dsp:nvSpPr>
        <dsp:cNvPr id="0" name=""/>
        <dsp:cNvSpPr/>
      </dsp:nvSpPr>
      <dsp:spPr>
        <a:xfrm>
          <a:off x="5585903"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Use and reliance on algorithms across new or unanticipated contexts.</a:t>
          </a:r>
        </a:p>
        <a:p>
          <a:pPr marL="0" lvl="0" indent="0" algn="l" defTabSz="622300">
            <a:lnSpc>
              <a:spcPct val="100000"/>
            </a:lnSpc>
            <a:spcBef>
              <a:spcPct val="0"/>
            </a:spcBef>
            <a:spcAft>
              <a:spcPct val="35000"/>
            </a:spcAft>
            <a:buNone/>
          </a:pPr>
          <a:r>
            <a:rPr lang="en-US" sz="1400" kern="1200" dirty="0"/>
            <a:t>Example: Use of an algorithm for an unanticipated application that would require retraining.</a:t>
          </a:r>
        </a:p>
      </dsp:txBody>
      <dsp:txXfrm>
        <a:off x="5585903" y="1820932"/>
        <a:ext cx="2375156" cy="161691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F5197-9357-4ED3-BA8D-8E089E81A4F3}">
      <dsp:nvSpPr>
        <dsp:cNvPr id="0" name=""/>
        <dsp:cNvSpPr/>
      </dsp:nvSpPr>
      <dsp:spPr>
        <a:xfrm>
          <a:off x="1405" y="1222539"/>
          <a:ext cx="2230294" cy="1536672"/>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23FB8-ADE5-4D32-82FE-2F10C8178285}">
      <dsp:nvSpPr>
        <dsp:cNvPr id="0" name=""/>
        <dsp:cNvSpPr/>
      </dsp:nvSpPr>
      <dsp:spPr>
        <a:xfrm>
          <a:off x="1405"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dsp:txBody>
      <dsp:txXfrm>
        <a:off x="1405" y="2759212"/>
        <a:ext cx="2230294" cy="827439"/>
      </dsp:txXfrm>
    </dsp:sp>
    <dsp:sp modelId="{F8EECEDC-DDAC-433C-87C2-11B8F4B77387}">
      <dsp:nvSpPr>
        <dsp:cNvPr id="0" name=""/>
        <dsp:cNvSpPr/>
      </dsp:nvSpPr>
      <dsp:spPr>
        <a:xfrm>
          <a:off x="2454822" y="1222539"/>
          <a:ext cx="2230294" cy="1536672"/>
        </a:xfrm>
        <a:prstGeom prst="round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94637-C8ED-47D5-A1C9-9A1911381774}">
      <dsp:nvSpPr>
        <dsp:cNvPr id="0" name=""/>
        <dsp:cNvSpPr/>
      </dsp:nvSpPr>
      <dsp:spPr>
        <a:xfrm>
          <a:off x="2454822"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dsp:txBody>
      <dsp:txXfrm>
        <a:off x="2454822" y="2759212"/>
        <a:ext cx="2230294" cy="827439"/>
      </dsp:txXfrm>
    </dsp:sp>
    <dsp:sp modelId="{B3A1C6A3-AC62-457E-A559-ABB00B0FA947}">
      <dsp:nvSpPr>
        <dsp:cNvPr id="0" name=""/>
        <dsp:cNvSpPr/>
      </dsp:nvSpPr>
      <dsp:spPr>
        <a:xfrm>
          <a:off x="4908240" y="1222539"/>
          <a:ext cx="2230294" cy="1536672"/>
        </a:xfrm>
        <a:prstGeom prst="roundRect">
          <a:avLst/>
        </a:prstGeom>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E9C82-6F94-4795-BB20-EF3C41E7AD21}">
      <dsp:nvSpPr>
        <dsp:cNvPr id="0" name=""/>
        <dsp:cNvSpPr/>
      </dsp:nvSpPr>
      <dsp:spPr>
        <a:xfrm>
          <a:off x="4908240"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dsp:txBody>
      <dsp:txXfrm>
        <a:off x="4908240" y="2759212"/>
        <a:ext cx="2230294" cy="827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C1AD1-ADE5-4002-87BD-986A68BFC592}">
      <dsp:nvSpPr>
        <dsp:cNvPr id="0" name=""/>
        <dsp:cNvSpPr/>
      </dsp:nvSpPr>
      <dsp:spPr>
        <a:xfrm>
          <a:off x="2523" y="3662"/>
          <a:ext cx="2166669" cy="1167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dsp:txBody>
      <dsp:txXfrm>
        <a:off x="2523" y="3662"/>
        <a:ext cx="2166669" cy="778266"/>
      </dsp:txXfrm>
    </dsp:sp>
    <dsp:sp modelId="{BBC2166F-C13A-402C-AFC1-AEE610D43C99}">
      <dsp:nvSpPr>
        <dsp:cNvPr id="0" name=""/>
        <dsp:cNvSpPr/>
      </dsp:nvSpPr>
      <dsp:spPr>
        <a:xfrm>
          <a:off x="446299"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agents can solve a specific problem.</a:t>
          </a:r>
        </a:p>
      </dsp:txBody>
      <dsp:txXfrm>
        <a:off x="490162" y="825792"/>
        <a:ext cx="2078943" cy="1409874"/>
      </dsp:txXfrm>
    </dsp:sp>
    <dsp:sp modelId="{97B3A9F8-ED07-4112-A48D-46BB556A4E99}">
      <dsp:nvSpPr>
        <dsp:cNvPr id="0" name=""/>
        <dsp:cNvSpPr/>
      </dsp:nvSpPr>
      <dsp:spPr>
        <a:xfrm>
          <a:off x="2497652" y="123076"/>
          <a:ext cx="696333" cy="5394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497652" y="230964"/>
        <a:ext cx="534502" cy="323662"/>
      </dsp:txXfrm>
    </dsp:sp>
    <dsp:sp modelId="{1191E827-5841-44D7-B182-28903ACD65DD}">
      <dsp:nvSpPr>
        <dsp:cNvPr id="0" name=""/>
        <dsp:cNvSpPr/>
      </dsp:nvSpPr>
      <dsp:spPr>
        <a:xfrm>
          <a:off x="3483030" y="3662"/>
          <a:ext cx="2166669" cy="11674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1" kern="1200" dirty="0"/>
            <a:t>Artificial general intelligence (AGI)</a:t>
          </a:r>
          <a:endParaRPr lang="en-US" sz="1700" kern="1200" dirty="0"/>
        </a:p>
      </dsp:txBody>
      <dsp:txXfrm>
        <a:off x="3483030" y="3662"/>
        <a:ext cx="2166669" cy="778266"/>
      </dsp:txXfrm>
    </dsp:sp>
    <dsp:sp modelId="{1A29D053-A425-4A43-8FBD-C7673BB8F533}">
      <dsp:nvSpPr>
        <dsp:cNvPr id="0" name=""/>
        <dsp:cNvSpPr/>
      </dsp:nvSpPr>
      <dsp:spPr>
        <a:xfrm>
          <a:off x="3926806"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entry on AGI]</a:t>
          </a:r>
          <a:endParaRPr lang="en-US" sz="1400" kern="1200" dirty="0"/>
        </a:p>
      </dsp:txBody>
      <dsp:txXfrm>
        <a:off x="3970669" y="825792"/>
        <a:ext cx="2078943" cy="14098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2274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22742"/>
        <a:ext cx="2402978" cy="858030"/>
      </dsp:txXfrm>
    </dsp:sp>
    <dsp:sp modelId="{057C3BCC-3CA5-4CC4-B7F5-24388E3176BF}">
      <dsp:nvSpPr>
        <dsp:cNvPr id="0" name=""/>
        <dsp:cNvSpPr/>
      </dsp:nvSpPr>
      <dsp:spPr>
        <a:xfrm>
          <a:off x="2464" y="880773"/>
          <a:ext cx="2402978" cy="25286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880773"/>
        <a:ext cx="2402978" cy="2528659"/>
      </dsp:txXfrm>
    </dsp:sp>
    <dsp:sp modelId="{35853A24-3A1A-4732-AB27-64EAA882E8E5}">
      <dsp:nvSpPr>
        <dsp:cNvPr id="0" name=""/>
        <dsp:cNvSpPr/>
      </dsp:nvSpPr>
      <dsp:spPr>
        <a:xfrm>
          <a:off x="2741860" y="22742"/>
          <a:ext cx="2402978" cy="858030"/>
        </a:xfrm>
        <a:prstGeom prst="rect">
          <a:avLst/>
        </a:prstGeom>
        <a:solidFill>
          <a:schemeClr val="accent5">
            <a:hueOff val="-6081411"/>
            <a:satOff val="-148"/>
            <a:lumOff val="-5196"/>
            <a:alphaOff val="0"/>
          </a:schemeClr>
        </a:solidFill>
        <a:ln w="12700" cap="flat" cmpd="sng" algn="ctr">
          <a:solidFill>
            <a:schemeClr val="accent5">
              <a:hueOff val="-6081411"/>
              <a:satOff val="-148"/>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22742"/>
        <a:ext cx="2402978" cy="858030"/>
      </dsp:txXfrm>
    </dsp:sp>
    <dsp:sp modelId="{39A921E0-BCBA-470A-9186-791A7E8DF1C7}">
      <dsp:nvSpPr>
        <dsp:cNvPr id="0" name=""/>
        <dsp:cNvSpPr/>
      </dsp:nvSpPr>
      <dsp:spPr>
        <a:xfrm>
          <a:off x="2741860" y="880773"/>
          <a:ext cx="2402978" cy="2528659"/>
        </a:xfrm>
        <a:prstGeom prst="rect">
          <a:avLst/>
        </a:prstGeom>
        <a:solidFill>
          <a:schemeClr val="accent5">
            <a:tint val="40000"/>
            <a:alpha val="90000"/>
            <a:hueOff val="-5977057"/>
            <a:satOff val="-6011"/>
            <a:lumOff val="-975"/>
            <a:alphaOff val="0"/>
          </a:schemeClr>
        </a:solidFill>
        <a:ln w="12700" cap="flat" cmpd="sng" algn="ctr">
          <a:solidFill>
            <a:schemeClr val="accent5">
              <a:tint val="40000"/>
              <a:alpha val="90000"/>
              <a:hueOff val="-5977057"/>
              <a:satOff val="-6011"/>
              <a:lumOff val="-9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880773"/>
        <a:ext cx="2402978" cy="2528659"/>
      </dsp:txXfrm>
    </dsp:sp>
    <dsp:sp modelId="{18679D45-A600-487D-A273-4812F2E69073}">
      <dsp:nvSpPr>
        <dsp:cNvPr id="0" name=""/>
        <dsp:cNvSpPr/>
      </dsp:nvSpPr>
      <dsp:spPr>
        <a:xfrm>
          <a:off x="5481256" y="22742"/>
          <a:ext cx="2402978" cy="858030"/>
        </a:xfrm>
        <a:prstGeom prst="rect">
          <a:avLst/>
        </a:prstGeom>
        <a:solidFill>
          <a:schemeClr val="accent5">
            <a:hueOff val="-12162821"/>
            <a:satOff val="-296"/>
            <a:lumOff val="-10393"/>
            <a:alphaOff val="0"/>
          </a:schemeClr>
        </a:solidFill>
        <a:ln w="12700" cap="flat" cmpd="sng" algn="ctr">
          <a:solidFill>
            <a:schemeClr val="accent5">
              <a:hueOff val="-12162821"/>
              <a:satOff val="-296"/>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22742"/>
        <a:ext cx="2402978" cy="858030"/>
      </dsp:txXfrm>
    </dsp:sp>
    <dsp:sp modelId="{AF29BEBD-C372-4862-8229-89BA3AB51501}">
      <dsp:nvSpPr>
        <dsp:cNvPr id="0" name=""/>
        <dsp:cNvSpPr/>
      </dsp:nvSpPr>
      <dsp:spPr>
        <a:xfrm>
          <a:off x="5481256" y="880773"/>
          <a:ext cx="2402978" cy="2528659"/>
        </a:xfrm>
        <a:prstGeom prst="rect">
          <a:avLst/>
        </a:prstGeom>
        <a:solidFill>
          <a:schemeClr val="accent5">
            <a:tint val="40000"/>
            <a:alpha val="90000"/>
            <a:hueOff val="-11954114"/>
            <a:satOff val="-12022"/>
            <a:lumOff val="-1949"/>
            <a:alphaOff val="0"/>
          </a:schemeClr>
        </a:solidFill>
        <a:ln w="12700" cap="flat" cmpd="sng" algn="ctr">
          <a:solidFill>
            <a:schemeClr val="accent5">
              <a:tint val="40000"/>
              <a:alpha val="90000"/>
              <a:hueOff val="-11954114"/>
              <a:satOff val="-12022"/>
              <a:lumOff val="-1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880773"/>
        <a:ext cx="2402978" cy="2528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14</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21</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26</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30</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31</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35</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43</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44</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734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2167653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324615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39036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57046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26760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223531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79929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214156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38431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90512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42609277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0.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6.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8.png"/><Relationship Id="rId10" Type="http://schemas.openxmlformats.org/officeDocument/2006/relationships/image" Target="../media/image39.jpeg"/><Relationship Id="rId4" Type="http://schemas.openxmlformats.org/officeDocument/2006/relationships/image" Target="../media/image37.jpeg"/><Relationship Id="rId9" Type="http://schemas.openxmlformats.org/officeDocument/2006/relationships/hyperlink" Target="http://www.nytimes.com/2010/07/05/science/05robot.html?_r=1&amp;ref=artificial_intelligence"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3e22ufcqfT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www.youtube.com/watch?v=WFR3lOm_xhE" TargetMode="External"/><Relationship Id="rId4" Type="http://schemas.openxmlformats.org/officeDocument/2006/relationships/hyperlink" Target="http://www.pcworld.com/businesscenter/article/219893/ibm_watson_vanquishes_human_jeopardy_foes.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en.wikipedia.org/wiki/Honda" TargetMode="External"/><Relationship Id="rId4" Type="http://schemas.openxmlformats.org/officeDocument/2006/relationships/hyperlink" Target="https://en.wikipedia.org/wiki/Humanoid_robot" TargetMode="Externa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0.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2.sv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pn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0.pn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54" r="9089" b="598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600" b="1" dirty="0"/>
              <a:t>CS 5/7320 </a:t>
            </a:r>
            <a:br>
              <a:rPr lang="en-US" sz="2600" b="1" dirty="0"/>
            </a:br>
            <a:r>
              <a:rPr lang="en-US" sz="2600" b="1" dirty="0"/>
              <a:t>Artificial Intelligence</a:t>
            </a:r>
            <a:br>
              <a:rPr lang="en-US" sz="2600" b="1" dirty="0"/>
            </a:br>
            <a:br>
              <a:rPr lang="en-US" sz="2600" b="1" dirty="0"/>
            </a:br>
            <a:r>
              <a:rPr lang="en-US" sz="2600" b="1" dirty="0"/>
              <a:t>Introduction</a:t>
            </a:r>
            <a:br>
              <a:rPr lang="en-US" sz="2600" b="1" dirty="0"/>
            </a:br>
            <a:br>
              <a:rPr lang="en-US" sz="2600" b="1" dirty="0"/>
            </a:br>
            <a:r>
              <a:rPr lang="en-US" sz="2600" b="1" dirty="0"/>
              <a:t>AIMA Chapters 1 + 27</a:t>
            </a:r>
          </a:p>
        </p:txBody>
      </p:sp>
      <p:sp>
        <p:nvSpPr>
          <p:cNvPr id="8" name="Subtitle 7">
            <a:extLst>
              <a:ext uri="{FF2B5EF4-FFF2-40B4-BE49-F238E27FC236}">
                <a16:creationId xmlns:a16="http://schemas.microsoft.com/office/drawing/2014/main" id="{71970712-7B6B-FF1B-6B47-BB7A92726235}"/>
              </a:ext>
            </a:extLst>
          </p:cNvPr>
          <p:cNvSpPr>
            <a:spLocks noGrp="1"/>
          </p:cNvSpPr>
          <p:nvPr>
            <p:ph type="subTitle" idx="1"/>
          </p:nvPr>
        </p:nvSpPr>
        <p:spPr>
          <a:xfrm>
            <a:off x="358485" y="4872922"/>
            <a:ext cx="3017519" cy="1208141"/>
          </a:xfrm>
        </p:spPr>
        <p:txBody>
          <a:bodyPr>
            <a:normAutofit lnSpcReduction="10000"/>
          </a:bodyPr>
          <a:lstStyle/>
          <a:p>
            <a:pPr algn="l"/>
            <a:r>
              <a:rPr lang="en-US" sz="1700" dirty="0"/>
              <a:t>Slides by Michael Hahsler</a:t>
            </a:r>
            <a:br>
              <a:rPr lang="en-US" sz="1700" dirty="0"/>
            </a:br>
            <a:br>
              <a:rPr lang="en-US" sz="1700" dirty="0"/>
            </a:br>
            <a:r>
              <a:rPr lang="en-US" sz="1700" dirty="0"/>
              <a:t>based on slides by Svetlana </a:t>
            </a:r>
            <a:r>
              <a:rPr lang="en-US" sz="1700" dirty="0" err="1"/>
              <a:t>Lazepnik</a:t>
            </a:r>
            <a:r>
              <a:rPr lang="en-US" sz="1700" dirty="0"/>
              <a:t> with figures and cover art from the AIMA textbook. 	</a:t>
            </a:r>
          </a:p>
          <a:p>
            <a:pPr algn="l"/>
            <a:endParaRPr lang="en-US" sz="17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grpSp>
        <p:nvGrpSpPr>
          <p:cNvPr id="12" name="Group 11">
            <a:extLst>
              <a:ext uri="{FF2B5EF4-FFF2-40B4-BE49-F238E27FC236}">
                <a16:creationId xmlns:a16="http://schemas.microsoft.com/office/drawing/2014/main" id="{551EF9FF-12FF-4F03-4D90-E4991E9CABBE}"/>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15" name="Rectangle 1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17" name="Rectangle 1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602D5-101B-2C26-4ABD-5858D33587D4}"/>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Acting Rationally</a:t>
            </a:r>
          </a:p>
        </p:txBody>
      </p:sp>
      <p:sp>
        <p:nvSpPr>
          <p:cNvPr id="11267" name="Rectangle 3"/>
          <p:cNvSpPr>
            <a:spLocks noGrp="1" noChangeArrowheads="1"/>
          </p:cNvSpPr>
          <p:nvPr>
            <p:ph idx="1"/>
          </p:nvPr>
        </p:nvSpPr>
        <p:spPr>
          <a:xfrm>
            <a:off x="628650" y="2133599"/>
            <a:ext cx="7886700" cy="4267201"/>
          </a:xfrm>
        </p:spPr>
        <p:txBody>
          <a:bodyPr>
            <a:normAutofit fontScale="70000" lnSpcReduction="2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a:t>
            </a:r>
          </a:p>
          <a:p>
            <a:pPr>
              <a:defRPr/>
            </a:pP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rules.</a:t>
            </a:r>
          </a:p>
          <a:p>
            <a:pPr lvl="1"/>
            <a:r>
              <a:rPr lang="en-US" b="1" dirty="0"/>
              <a:t>Practicality</a:t>
            </a:r>
            <a:r>
              <a:rPr lang="en-US" dirty="0"/>
              <a:t>: can be adapted to many real-world problems.</a:t>
            </a:r>
          </a:p>
          <a:p>
            <a:pPr lvl="1"/>
            <a:r>
              <a:rPr lang="en-US" b="1" dirty="0"/>
              <a:t>Well established</a:t>
            </a:r>
            <a:r>
              <a:rPr lang="en-US" dirty="0"/>
              <a:t>: solvers,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a:t>
            </a:r>
          </a:p>
        </p:txBody>
      </p:sp>
      <p:graphicFrame>
        <p:nvGraphicFramePr>
          <p:cNvPr id="4" name="Content Placeholder 5">
            <a:extLst>
              <a:ext uri="{FF2B5EF4-FFF2-40B4-BE49-F238E27FC236}">
                <a16:creationId xmlns:a16="http://schemas.microsoft.com/office/drawing/2014/main" id="{ABED2194-8702-4B77-15AC-9939D0432D1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992039425"/>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descr="act rational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6290069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6310189" cy="584775"/>
          </a:xfrm>
          <a:prstGeom prst="rect">
            <a:avLst/>
          </a:prstGeom>
        </p:spPr>
        <p:txBody>
          <a:bodyPr wrap="none">
            <a:spAutoFit/>
          </a:bodyPr>
          <a:lstStyle/>
          <a:p>
            <a:pPr lvl="1">
              <a:buNone/>
            </a:pPr>
            <a:r>
              <a:rPr lang="en-US" sz="3200" dirty="0"/>
              <a:t>Create a </a:t>
            </a:r>
            <a:r>
              <a:rPr lang="en-US" sz="3200" b="1" dirty="0"/>
              <a:t>narrow AI agent </a:t>
            </a:r>
            <a:r>
              <a:rPr lang="en-US" sz="3200" dirty="0"/>
              <a:t>that can</a:t>
            </a:r>
          </a:p>
        </p:txBody>
      </p:sp>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use machines that act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 uri="{C183D7F6-B498-43B3-948B-1728B52AA6E4}">
                <adec:decorative xmlns:adec="http://schemas.microsoft.com/office/drawing/2017/decorative" val="1"/>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 uri="{C183D7F6-B498-43B3-948B-1728B52AA6E4}">
                <adec:decorative xmlns:adec="http://schemas.microsoft.com/office/drawing/2017/decorative" val="1"/>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 uri="{C183D7F6-B498-43B3-948B-1728B52AA6E4}">
                <adec:decorative xmlns:adec="http://schemas.microsoft.com/office/drawing/2017/decorative" val="1"/>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descr="A diagram of the fields related to AI ranging from Philosophy to Neuroscience.">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3697109260"/>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fontScale="90000"/>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 uri="{C183D7F6-B498-43B3-948B-1728B52AA6E4}">
                <adec:decorative xmlns:adec="http://schemas.microsoft.com/office/drawing/2017/decorative" val="1"/>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13B97C3-DCC6-2DA7-0B2D-AD6F495E5EEB}"/>
              </a:ext>
            </a:extLst>
          </p:cNvPr>
          <p:cNvSpPr txBox="1"/>
          <p:nvPr/>
        </p:nvSpPr>
        <p:spPr>
          <a:xfrm>
            <a:off x="828532" y="2069074"/>
            <a:ext cx="2614725" cy="3216265"/>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endParaRPr lang="en-US" sz="1600" dirty="0"/>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8" name="Picture 4" descr="Diagram of an intelligent agent perceiving inputs from the environment and performing actions on the environment.">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2" name="Graphic 1">
            <a:extLst>
              <a:ext uri="{FF2B5EF4-FFF2-40B4-BE49-F238E27FC236}">
                <a16:creationId xmlns:a16="http://schemas.microsoft.com/office/drawing/2014/main" id="{C183E897-3442-3193-0715-35F3DF0871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 uri="{C183D7F6-B498-43B3-948B-1728B52AA6E4}">
                <adec:decorative xmlns:adec="http://schemas.microsoft.com/office/drawing/2017/decorative" val="1"/>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 uri="{C183D7F6-B498-43B3-948B-1728B52AA6E4}">
                <adec:decorative xmlns:adec="http://schemas.microsoft.com/office/drawing/2017/decorative" val="1"/>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 uri="{C183D7F6-B498-43B3-948B-1728B52AA6E4}">
                <adec:decorative xmlns:adec="http://schemas.microsoft.com/office/drawing/2017/decorative" val="1"/>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842964"/>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a:t>Percept:</a:t>
            </a:r>
          </a:p>
          <a:p>
            <a:pPr marL="0" indent="0">
              <a:buFont typeface="Arial" panose="020B0604020202020204" pitchFamily="34" charset="0"/>
              <a:buNone/>
            </a:pPr>
            <a:r>
              <a:rPr lang="en-US"/>
              <a:t>Action:</a:t>
            </a:r>
            <a:endParaRPr lang="en-US" dirty="0"/>
          </a:p>
        </p:txBody>
      </p:sp>
      <p:sp>
        <p:nvSpPr>
          <p:cNvPr id="13" name="TextBox 12">
            <a:extLst>
              <a:ext uri="{FF2B5EF4-FFF2-40B4-BE49-F238E27FC236}">
                <a16:creationId xmlns:a16="http://schemas.microsoft.com/office/drawing/2014/main" id="{55E0DCC2-0AD9-2F6F-08BC-3DBBD6460BE3}"/>
              </a:ext>
            </a:extLst>
          </p:cNvPr>
          <p:cNvSpPr txBox="1"/>
          <p:nvPr/>
        </p:nvSpPr>
        <p:spPr>
          <a:xfrm>
            <a:off x="1847169" y="5848290"/>
            <a:ext cx="4572000" cy="400110"/>
          </a:xfrm>
          <a:prstGeom prst="rect">
            <a:avLst/>
          </a:prstGeom>
          <a:noFill/>
        </p:spPr>
        <p:txBody>
          <a:bodyPr wrap="square">
            <a:spAutoFit/>
          </a:bodyPr>
          <a:lstStyle/>
          <a:p>
            <a:pPr marL="0" indent="0">
              <a:buFont typeface="Arial" panose="020B0604020202020204" pitchFamily="34" charset="0"/>
              <a:buNone/>
            </a:pPr>
            <a:r>
              <a:rPr lang="en-US" sz="2000" dirty="0"/>
              <a:t>Stop the car</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263" y="5478236"/>
            <a:ext cx="4572000" cy="400110"/>
          </a:xfrm>
          <a:prstGeom prst="rect">
            <a:avLst/>
          </a:prstGeom>
          <a:noFill/>
        </p:spPr>
        <p:txBody>
          <a:bodyPr wrap="square">
            <a:spAutoFit/>
          </a:bodyPr>
          <a:lstStyle/>
          <a:p>
            <a:pPr marL="0" indent="0">
              <a:buFont typeface="Arial" panose="020B0604020202020204" pitchFamily="34" charset="0"/>
              <a:buNone/>
            </a:pPr>
            <a:r>
              <a:rPr lang="en-US" sz="2000" dirty="0"/>
              <a:t>People crossing the street</a:t>
            </a:r>
          </a:p>
        </p:txBody>
      </p:sp>
    </p:spTree>
    <p:extLst>
      <p:ext uri="{BB962C8B-B14F-4D97-AF65-F5344CB8AC3E}">
        <p14:creationId xmlns:p14="http://schemas.microsoft.com/office/powerpoint/2010/main" val="323744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lstStyle/>
          <a:p>
            <a:r>
              <a:rPr lang="en-US" dirty="0"/>
              <a:t>Example: Large Language Model</a:t>
            </a:r>
          </a:p>
        </p:txBody>
      </p:sp>
      <p:pic>
        <p:nvPicPr>
          <p:cNvPr id="7" name="Content Placeholder 6" descr="An example how ChatGPT generates text word-by-word following the prompt &quot;the sum is shining. It is ...&quot;">
            <a:extLst>
              <a:ext uri="{FF2B5EF4-FFF2-40B4-BE49-F238E27FC236}">
                <a16:creationId xmlns:a16="http://schemas.microsoft.com/office/drawing/2014/main" id="{B4ED022A-0D14-B608-A157-B5CA4FEBEB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19200"/>
            <a:ext cx="7467600" cy="4008191"/>
          </a:xfrm>
        </p:spPr>
      </p:pic>
      <p:pic>
        <p:nvPicPr>
          <p:cNvPr id="1026" name="Picture 2">
            <a:extLst>
              <a:ext uri="{FF2B5EF4-FFF2-40B4-BE49-F238E27FC236}">
                <a16:creationId xmlns:a16="http://schemas.microsoft.com/office/drawing/2014/main" id="{7B854F5C-F02E-55D3-B81E-0C4136F6430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842964"/>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a:t>Percept:</a:t>
            </a:r>
          </a:p>
          <a:p>
            <a:pPr marL="0" indent="0">
              <a:buFont typeface="Arial" panose="020B0604020202020204" pitchFamily="34" charset="0"/>
              <a:buNone/>
            </a:pPr>
            <a:r>
              <a:rPr lang="en-US"/>
              <a:t>Action:</a:t>
            </a:r>
            <a:endParaRPr lang="en-US" dirty="0"/>
          </a:p>
        </p:txBody>
      </p:sp>
      <p:sp>
        <p:nvSpPr>
          <p:cNvPr id="9" name="TextBox 8">
            <a:extLst>
              <a:ext uri="{FF2B5EF4-FFF2-40B4-BE49-F238E27FC236}">
                <a16:creationId xmlns:a16="http://schemas.microsoft.com/office/drawing/2014/main" id="{704EA84D-FAC2-97B4-8EDF-719AB42A6361}"/>
              </a:ext>
            </a:extLst>
          </p:cNvPr>
          <p:cNvSpPr txBox="1"/>
          <p:nvPr/>
        </p:nvSpPr>
        <p:spPr>
          <a:xfrm>
            <a:off x="1835263" y="5478236"/>
            <a:ext cx="4572000" cy="400110"/>
          </a:xfrm>
          <a:prstGeom prst="rect">
            <a:avLst/>
          </a:prstGeom>
          <a:noFill/>
        </p:spPr>
        <p:txBody>
          <a:bodyPr wrap="square">
            <a:spAutoFit/>
          </a:bodyPr>
          <a:lstStyle/>
          <a:p>
            <a:pPr marL="0" indent="0">
              <a:buFont typeface="Arial" panose="020B0604020202020204" pitchFamily="34" charset="0"/>
              <a:buNone/>
            </a:pPr>
            <a:r>
              <a:rPr lang="en-US" sz="2000" dirty="0"/>
              <a:t>prompt</a:t>
            </a:r>
          </a:p>
        </p:txBody>
      </p:sp>
      <p:sp>
        <p:nvSpPr>
          <p:cNvPr id="4" name="TextBox 3">
            <a:extLst>
              <a:ext uri="{FF2B5EF4-FFF2-40B4-BE49-F238E27FC236}">
                <a16:creationId xmlns:a16="http://schemas.microsoft.com/office/drawing/2014/main" id="{753FA0D2-51AC-EF25-3F99-782ED1E0071D}"/>
              </a:ext>
            </a:extLst>
          </p:cNvPr>
          <p:cNvSpPr txBox="1"/>
          <p:nvPr/>
        </p:nvSpPr>
        <p:spPr>
          <a:xfrm>
            <a:off x="1847169" y="5848290"/>
            <a:ext cx="4572000" cy="400110"/>
          </a:xfrm>
          <a:prstGeom prst="rect">
            <a:avLst/>
          </a:prstGeom>
          <a:noFill/>
        </p:spPr>
        <p:txBody>
          <a:bodyPr wrap="square">
            <a:spAutoFit/>
          </a:bodyPr>
          <a:lstStyle/>
          <a:p>
            <a:pPr marL="0" indent="0">
              <a:buFont typeface="Arial" panose="020B0604020202020204" pitchFamily="34" charset="0"/>
              <a:buNone/>
            </a:pPr>
            <a:r>
              <a:rPr lang="en-US" sz="2000" dirty="0"/>
              <a:t>next most likely word</a:t>
            </a:r>
          </a:p>
        </p:txBody>
      </p:sp>
      <p:sp>
        <p:nvSpPr>
          <p:cNvPr id="5" name="Rectangle 4">
            <a:extLst>
              <a:ext uri="{FF2B5EF4-FFF2-40B4-BE49-F238E27FC236}">
                <a16:creationId xmlns:a16="http://schemas.microsoft.com/office/drawing/2014/main" id="{7178DF08-72CE-68C1-06E3-FB9050FFAFF2}"/>
              </a:ext>
              <a:ext uri="{C183D7F6-B498-43B3-948B-1728B52AA6E4}">
                <adec:decorative xmlns:adec="http://schemas.microsoft.com/office/drawing/2017/decorative" val="1"/>
              </a:ext>
            </a:extLst>
          </p:cNvPr>
          <p:cNvSpPr/>
          <p:nvPr/>
        </p:nvSpPr>
        <p:spPr>
          <a:xfrm>
            <a:off x="1676400" y="2057400"/>
            <a:ext cx="1828800" cy="3048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 uri="{C183D7F6-B498-43B3-948B-1728B52AA6E4}">
                <adec:decorative xmlns:adec="http://schemas.microsoft.com/office/drawing/2017/decorative" val="1"/>
              </a:ext>
            </a:extLst>
          </p:cNvPr>
          <p:cNvSpPr/>
          <p:nvPr/>
        </p:nvSpPr>
        <p:spPr>
          <a:xfrm>
            <a:off x="1676400" y="2937369"/>
            <a:ext cx="158863" cy="3048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47169" y="6229170"/>
            <a:ext cx="4572000" cy="400110"/>
          </a:xfrm>
          <a:prstGeom prst="rect">
            <a:avLst/>
          </a:prstGeom>
          <a:noFill/>
        </p:spPr>
        <p:txBody>
          <a:bodyPr wrap="square">
            <a:spAutoFit/>
          </a:bodyPr>
          <a:lstStyle/>
          <a:p>
            <a:pPr marL="0" indent="0">
              <a:buFont typeface="Arial" panose="020B0604020202020204" pitchFamily="34" charset="0"/>
              <a:buNone/>
            </a:pPr>
            <a:r>
              <a:rPr lang="en-US" sz="2000" dirty="0"/>
              <a:t>More words are created word-by-word. </a:t>
            </a:r>
          </a:p>
        </p:txBody>
      </p:sp>
    </p:spTree>
    <p:extLst>
      <p:ext uri="{BB962C8B-B14F-4D97-AF65-F5344CB8AC3E}">
        <p14:creationId xmlns:p14="http://schemas.microsoft.com/office/powerpoint/2010/main" val="205069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animBg="1"/>
      <p:bldP spid="6"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fontScale="90000"/>
          </a:bodyPr>
          <a:lstStyle/>
          <a:p>
            <a:r>
              <a:rPr lang="en-US" dirty="0"/>
              <a:t>Machine Learning vs. Artificial Intelligence</a:t>
            </a:r>
          </a:p>
        </p:txBody>
      </p:sp>
      <p:graphicFrame>
        <p:nvGraphicFramePr>
          <p:cNvPr id="4" name="Content Placeholder 3" descr="The diagram shows how AI is all about designing intelligent agents while ML is a technology that is used to learn from data.">
            <a:extLst>
              <a:ext uri="{FF2B5EF4-FFF2-40B4-BE49-F238E27FC236}">
                <a16:creationId xmlns:a16="http://schemas.microsoft.com/office/drawing/2014/main" id="{26EC05D1-387A-7062-81D6-824CA34FF12B}"/>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1359432245"/>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982FA158-D318-31F6-4481-B520095C3658}"/>
              </a:ext>
              <a:ext uri="{C183D7F6-B498-43B3-948B-1728B52AA6E4}">
                <adec:decorative xmlns:adec="http://schemas.microsoft.com/office/drawing/2017/decorative" val="1"/>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6" name="TextBox 5">
            <a:extLst>
              <a:ext uri="{FF2B5EF4-FFF2-40B4-BE49-F238E27FC236}">
                <a16:creationId xmlns:a16="http://schemas.microsoft.com/office/drawing/2014/main" id="{BFCA1891-26C0-FFD0-93A7-3896C9DC583B}"/>
              </a:ext>
              <a:ext uri="{C183D7F6-B498-43B3-948B-1728B52AA6E4}">
                <adec:decorative xmlns:adec="http://schemas.microsoft.com/office/drawing/2017/decorative" val="1"/>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5" name="TextBox 4">
            <a:extLst>
              <a:ext uri="{FF2B5EF4-FFF2-40B4-BE49-F238E27FC236}">
                <a16:creationId xmlns:a16="http://schemas.microsoft.com/office/drawing/2014/main" id="{B1BB3D58-293A-30AC-E632-C3D824119189}"/>
              </a:ext>
              <a:ext uri="{C183D7F6-B498-43B3-948B-1728B52AA6E4}">
                <adec:decorative xmlns:adec="http://schemas.microsoft.com/office/drawing/2017/decorative" val="1"/>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41" name="Rectangle 40">
            <a:extLst>
              <a:ext uri="{FF2B5EF4-FFF2-40B4-BE49-F238E27FC236}">
                <a16:creationId xmlns:a16="http://schemas.microsoft.com/office/drawing/2014/main" id="{AE9847EE-361D-982D-EE6A-8197E05122D4}"/>
              </a:ext>
              <a:ext uri="{C183D7F6-B498-43B3-948B-1728B52AA6E4}">
                <adec:decorative xmlns:adec="http://schemas.microsoft.com/office/drawing/2017/decorative" val="1"/>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99E7C00-DECA-E2A2-A413-FE997F2BB64D}"/>
              </a:ext>
              <a:ext uri="{C183D7F6-B498-43B3-948B-1728B52AA6E4}">
                <adec:decorative xmlns:adec="http://schemas.microsoft.com/office/drawing/2017/decorative" val="0"/>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42" name="Picture 4" descr="A diagram showing how an agent interacts with the environment. ML can be used in sensors, actuators and by the agent function.">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5" name="TextBox 44">
            <a:extLst>
              <a:ext uri="{FF2B5EF4-FFF2-40B4-BE49-F238E27FC236}">
                <a16:creationId xmlns:a16="http://schemas.microsoft.com/office/drawing/2014/main" id="{CB75EB49-B65C-F080-9E52-5B9A0486AC00}"/>
              </a:ext>
              <a:ext uri="{C183D7F6-B498-43B3-948B-1728B52AA6E4}">
                <adec:decorative xmlns:adec="http://schemas.microsoft.com/office/drawing/2017/decorative" val="1"/>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 uri="{C183D7F6-B498-43B3-948B-1728B52AA6E4}">
                <adec:decorative xmlns:adec="http://schemas.microsoft.com/office/drawing/2017/decorative" val="1"/>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 uri="{C183D7F6-B498-43B3-948B-1728B52AA6E4}">
                <adec:decorative xmlns:adec="http://schemas.microsoft.com/office/drawing/2017/decorative" val="1"/>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6" name="Picture 2">
            <a:extLst>
              <a:ext uri="{FF2B5EF4-FFF2-40B4-BE49-F238E27FC236}">
                <a16:creationId xmlns:a16="http://schemas.microsoft.com/office/drawing/2014/main" id="{99D46CF7-6F3B-4ABC-8C57-3392AB693EC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13053" b="22144"/>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767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1430-15F1-CB49-D12E-B9A38E2DE3B6}"/>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The Ti of AI</a:t>
            </a:r>
          </a:p>
        </p:txBody>
      </p:sp>
      <p:sp>
        <p:nvSpPr>
          <p:cNvPr id="4" name="AutoShape 2">
            <a:extLst>
              <a:ext uri="{FF2B5EF4-FFF2-40B4-BE49-F238E27FC236}">
                <a16:creationId xmlns:a16="http://schemas.microsoft.com/office/drawing/2014/main" id="{011284A3-47DB-4E45-9399-2C392DC95843}"/>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The timeline of AI from first mechanical computers to Ggenerative AI.">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 uri="{C183D7F6-B498-43B3-948B-1728B52AA6E4}">
                <adec:decorative xmlns:adec="http://schemas.microsoft.com/office/drawing/2017/decorative" val="1"/>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 uri="{C183D7F6-B498-43B3-948B-1728B52AA6E4}">
                <adec:decorative xmlns:adec="http://schemas.microsoft.com/office/drawing/2017/decorative" val="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 uri="{C183D7F6-B498-43B3-948B-1728B52AA6E4}">
                <adec:decorative xmlns:adec="http://schemas.microsoft.com/office/drawing/2017/decorative" val="1"/>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 uri="{C183D7F6-B498-43B3-948B-1728B52AA6E4}">
                <adec:decorative xmlns:adec="http://schemas.microsoft.com/office/drawing/2017/decorative" val="1"/>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 uri="{C183D7F6-B498-43B3-948B-1728B52AA6E4}">
                <adec:decorative xmlns:adec="http://schemas.microsoft.com/office/drawing/2017/decorative" val="0"/>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9" name="TextBox 18">
            <a:extLst>
              <a:ext uri="{FF2B5EF4-FFF2-40B4-BE49-F238E27FC236}">
                <a16:creationId xmlns:a16="http://schemas.microsoft.com/office/drawing/2014/main" id="{1581DE04-DF51-67D0-7E11-2C1FE15F7863}"/>
              </a:ext>
              <a:ext uri="{C183D7F6-B498-43B3-948B-1728B52AA6E4}">
                <adec:decorative xmlns:adec="http://schemas.microsoft.com/office/drawing/2017/decorative" val="0"/>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sp>
        <p:nvSpPr>
          <p:cNvPr id="18" name="TextBox 17">
            <a:extLst>
              <a:ext uri="{FF2B5EF4-FFF2-40B4-BE49-F238E27FC236}">
                <a16:creationId xmlns:a16="http://schemas.microsoft.com/office/drawing/2014/main" id="{E41005D7-2B4F-FDEB-7546-A44E42BFA8E8}"/>
              </a:ext>
              <a:ext uri="{C183D7F6-B498-43B3-948B-1728B52AA6E4}">
                <adec:decorative xmlns:adec="http://schemas.microsoft.com/office/drawing/2017/decorative" val="0"/>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3" name="TextBox 12">
            <a:extLst>
              <a:ext uri="{FF2B5EF4-FFF2-40B4-BE49-F238E27FC236}">
                <a16:creationId xmlns:a16="http://schemas.microsoft.com/office/drawing/2014/main" id="{2141B2AF-B71B-A7BE-6FDD-4D30166BD450}"/>
              </a:ext>
              <a:ext uri="{C183D7F6-B498-43B3-948B-1728B52AA6E4}">
                <adec:decorative xmlns:adec="http://schemas.microsoft.com/office/drawing/2017/decorative" val="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 uri="{C183D7F6-B498-43B3-948B-1728B52AA6E4}">
                <adec:decorative xmlns:adec="http://schemas.microsoft.com/office/drawing/2017/decorative" val="0"/>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cxnSp>
        <p:nvCxnSpPr>
          <p:cNvPr id="23" name="Straight Arrow Connector 22">
            <a:extLst>
              <a:ext uri="{FF2B5EF4-FFF2-40B4-BE49-F238E27FC236}">
                <a16:creationId xmlns:a16="http://schemas.microsoft.com/office/drawing/2014/main" id="{85EBC6CC-BEA2-E0A0-9671-5198184C1B66}"/>
              </a:ext>
              <a:ext uri="{C183D7F6-B498-43B3-948B-1728B52AA6E4}">
                <adec:decorative xmlns:adec="http://schemas.microsoft.com/office/drawing/2017/decorative" val="1"/>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 uri="{C183D7F6-B498-43B3-948B-1728B52AA6E4}">
                <adec:decorative xmlns:adec="http://schemas.microsoft.com/office/drawing/2017/decorative" val="1"/>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 uri="{C183D7F6-B498-43B3-948B-1728B52AA6E4}">
                <adec:decorative xmlns:adec="http://schemas.microsoft.com/office/drawing/2017/decorative" val="1"/>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 uri="{C183D7F6-B498-43B3-948B-1728B52AA6E4}">
                <adec:decorative xmlns:adec="http://schemas.microsoft.com/office/drawing/2017/decorative" val="1"/>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 uri="{C183D7F6-B498-43B3-948B-1728B52AA6E4}">
                <adec:decorative xmlns:adec="http://schemas.microsoft.com/office/drawing/2017/decorative" val="1"/>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 uri="{C183D7F6-B498-43B3-948B-1728B52AA6E4}">
                <adec:decorative xmlns:adec="http://schemas.microsoft.com/office/drawing/2017/decorative" val="1"/>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 uri="{C183D7F6-B498-43B3-948B-1728B52AA6E4}">
                <adec:decorative xmlns:adec="http://schemas.microsoft.com/office/drawing/2017/decorative" val="1"/>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a:extLst>
              <a:ext uri="{FF2B5EF4-FFF2-40B4-BE49-F238E27FC236}">
                <a16:creationId xmlns:a16="http://schemas.microsoft.com/office/drawing/2014/main" id="{8D1BD011-AB87-D760-0664-E3067C375B42}"/>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 uri="{C183D7F6-B498-43B3-948B-1728B52AA6E4}">
                <adec:decorative xmlns:adec="http://schemas.microsoft.com/office/drawing/2017/decorative" val="1"/>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 uri="{C183D7F6-B498-43B3-948B-1728B52AA6E4}">
                <adec:decorative xmlns:adec="http://schemas.microsoft.com/office/drawing/2017/decorative" val="1"/>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 uri="{C183D7F6-B498-43B3-948B-1728B52AA6E4}">
                <adec:decorative xmlns:adec="http://schemas.microsoft.com/office/drawing/2017/decorative" val="1"/>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a:extLst>
              <a:ext uri="{FF2B5EF4-FFF2-40B4-BE49-F238E27FC236}">
                <a16:creationId xmlns:a16="http://schemas.microsoft.com/office/drawing/2014/main" id="{581BB29F-DB94-850D-43E9-DFDF706EA61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 uri="{C183D7F6-B498-43B3-948B-1728B52AA6E4}">
                <adec:decorative xmlns:adec="http://schemas.microsoft.com/office/drawing/2017/decorative" val="1"/>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 uri="{C183D7F6-B498-43B3-948B-1728B52AA6E4}">
                <adec:decorative xmlns:adec="http://schemas.microsoft.com/office/drawing/2017/decorative" val="1"/>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 uri="{C183D7F6-B498-43B3-948B-1728B52AA6E4}">
                <adec:decorative xmlns:adec="http://schemas.microsoft.com/office/drawing/2017/decorative" val="1"/>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 uri="{C183D7F6-B498-43B3-948B-1728B52AA6E4}">
                <adec:decorative xmlns:adec="http://schemas.microsoft.com/office/drawing/2017/decorative" val="1"/>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 uri="{C183D7F6-B498-43B3-948B-1728B52AA6E4}">
                <adec:decorative xmlns:adec="http://schemas.microsoft.com/office/drawing/2017/decorative" val="1"/>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 uri="{C183D7F6-B498-43B3-948B-1728B52AA6E4}">
                <adec:decorative xmlns:adec="http://schemas.microsoft.com/office/drawing/2017/decorative" val="1"/>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 uri="{C183D7F6-B498-43B3-948B-1728B52AA6E4}">
                <adec:decorative xmlns:adec="http://schemas.microsoft.com/office/drawing/2017/decorative" val="1"/>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 uri="{C183D7F6-B498-43B3-948B-1728B52AA6E4}">
                <adec:decorative xmlns:adec="http://schemas.microsoft.com/office/drawing/2017/decorative" val="1"/>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 uri="{C183D7F6-B498-43B3-948B-1728B52AA6E4}">
                <adec:decorative xmlns:adec="http://schemas.microsoft.com/office/drawing/2017/decorative" val="1"/>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 uri="{C183D7F6-B498-43B3-948B-1728B52AA6E4}">
                <adec:decorative xmlns:adec="http://schemas.microsoft.com/office/drawing/2017/decorative" val="1"/>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
        <p:nvSpPr>
          <p:cNvPr id="2" name="Rectangle 1">
            <a:extLst>
              <a:ext uri="{FF2B5EF4-FFF2-40B4-BE49-F238E27FC236}">
                <a16:creationId xmlns:a16="http://schemas.microsoft.com/office/drawing/2014/main" id="{C9D1EE7D-9285-0B2F-8261-9AC4166AF320}"/>
              </a:ext>
              <a:ext uri="{C183D7F6-B498-43B3-948B-1728B52AA6E4}">
                <adec:decorative xmlns:adec="http://schemas.microsoft.com/office/drawing/2017/decorative" val="1"/>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1" t="3876" r="2139" b="-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26549" y="0"/>
            <a:ext cx="731745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96901" y="1161288"/>
            <a:ext cx="2578608" cy="1124712"/>
          </a:xfrm>
        </p:spPr>
        <p:txBody>
          <a:bodyPr anchor="b">
            <a:normAutofit/>
          </a:bodyPr>
          <a:lstStyle/>
          <a:p>
            <a:r>
              <a:rPr lang="en-US" sz="2400">
                <a:solidFill>
                  <a:schemeClr val="bg1"/>
                </a:solidFill>
              </a:rPr>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6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63" y="2443480"/>
            <a:ext cx="2414016"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96901" y="2718054"/>
            <a:ext cx="2579179" cy="3207258"/>
          </a:xfrm>
        </p:spPr>
        <p:txBody>
          <a:bodyPr anchor="t">
            <a:normAutofit/>
          </a:bodyPr>
          <a:lstStyle/>
          <a:p>
            <a:pPr>
              <a:buFont typeface="Arial" pitchFamily="34" charset="0"/>
              <a:buChar char="•"/>
            </a:pPr>
            <a:r>
              <a:rPr lang="en-US" sz="1500">
                <a:solidFill>
                  <a:schemeClr val="bg1"/>
                </a:solidFill>
              </a:rPr>
              <a:t>Faster computers and specialized hardware (GPUs).</a:t>
            </a:r>
          </a:p>
          <a:p>
            <a:r>
              <a:rPr lang="en-US" sz="1500">
                <a:solidFill>
                  <a:schemeClr val="bg1"/>
                </a:solidFill>
              </a:rPr>
              <a:t>Lots of data (the Internet, text, sensors) and storage (cloud)</a:t>
            </a:r>
          </a:p>
          <a:p>
            <a:pPr>
              <a:buFont typeface="Arial" pitchFamily="34" charset="0"/>
              <a:buChar char="•"/>
            </a:pPr>
            <a:r>
              <a:rPr lang="en-US" sz="1500">
                <a:solidFill>
                  <a:schemeClr val="bg1"/>
                </a:solidFill>
              </a:rPr>
              <a:t>Dominance of machine learning.</a:t>
            </a:r>
          </a:p>
          <a:p>
            <a:pPr>
              <a:buFont typeface="Arial" pitchFamily="34" charset="0"/>
              <a:buChar char="•"/>
            </a:pPr>
            <a:r>
              <a:rPr lang="en-US" sz="1500">
                <a:solidFill>
                  <a:schemeClr val="bg1"/>
                </a:solidFill>
              </a:rPr>
              <a:t> New optimization methods (deep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28D4B-3260-9801-5A60-3E0616CCB243}"/>
              </a:ext>
            </a:extLst>
          </p:cNvPr>
          <p:cNvSpPr>
            <a:spLocks noGrp="1"/>
          </p:cNvSpPr>
          <p:nvPr>
            <p:ph type="title"/>
          </p:nvPr>
        </p:nvSpPr>
        <p:spPr/>
        <p:txBody>
          <a:bodyPr/>
          <a:lstStyle/>
          <a:p>
            <a:r>
              <a:rPr lang="en-US" dirty="0"/>
              <a:t>Overview</a:t>
            </a:r>
          </a:p>
        </p:txBody>
      </p:sp>
      <p:graphicFrame>
        <p:nvGraphicFramePr>
          <p:cNvPr id="4" name="Content Placeholder 3" descr="This lecture is about:&#10;What is AI?&#10;The history of AI.&#10;AI today.&#10;And finally, about Ethics and Safety.">
            <a:extLst>
              <a:ext uri="{FF2B5EF4-FFF2-40B4-BE49-F238E27FC236}">
                <a16:creationId xmlns:a16="http://schemas.microsoft.com/office/drawing/2014/main" id="{AAEAB6F2-DD79-4218-9B7D-697B6DFFFAF5}"/>
              </a:ext>
            </a:extLst>
          </p:cNvPr>
          <p:cNvGraphicFramePr>
            <a:graphicFrameLocks noGrp="1"/>
          </p:cNvGraphicFramePr>
          <p:nvPr>
            <p:ph idx="1"/>
            <p:extLst>
              <p:ext uri="{D42A27DB-BD31-4B8C-83A1-F6EECF244321}">
                <p14:modId xmlns:p14="http://schemas.microsoft.com/office/powerpoint/2010/main" val="4152365874"/>
              </p:ext>
            </p:extLst>
          </p:nvPr>
        </p:nvGraphicFramePr>
        <p:xfrm>
          <a:off x="630959" y="1027909"/>
          <a:ext cx="7886700" cy="381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1B851D21-EA66-742C-D0B7-14E6BAA7ACAF}"/>
              </a:ext>
            </a:extLst>
          </p:cNvPr>
          <p:cNvSpPr/>
          <p:nvPr/>
        </p:nvSpPr>
        <p:spPr>
          <a:xfrm>
            <a:off x="1866900" y="5181600"/>
            <a:ext cx="5410200" cy="83026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pic>
        <p:nvPicPr>
          <p:cNvPr id="173058"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a:extLst>
              <a:ext uri="{C183D7F6-B498-43B3-948B-1728B52AA6E4}">
                <adec:decorative xmlns:adec="http://schemas.microsoft.com/office/drawing/2017/decorative" val="1"/>
              </a:ext>
            </a:extLst>
          </p:cNvPr>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a:extLst>
              <a:ext uri="{C183D7F6-B498-43B3-948B-1728B52AA6E4}">
                <adec:decorative xmlns:adec="http://schemas.microsoft.com/office/drawing/2017/decorative" val="1"/>
              </a:ext>
            </a:extLst>
          </p:cNvPr>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a:extLst>
              <a:ext uri="{C183D7F6-B498-43B3-948B-1728B52AA6E4}">
                <adec:decorative xmlns:adec="http://schemas.microsoft.com/office/drawing/2017/decorative" val="1"/>
              </a:ext>
            </a:extLst>
          </p:cNvPr>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fontScale="90000"/>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Art?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4" name="Freeform: Shape 103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1227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 uri="{C183D7F6-B498-43B3-948B-1728B52AA6E4}">
                <adec:decorative xmlns:adec="http://schemas.microsoft.com/office/drawing/2017/decorative" val="1"/>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a:extLst>
              <a:ext uri="{FF2B5EF4-FFF2-40B4-BE49-F238E27FC236}">
                <a16:creationId xmlns:a16="http://schemas.microsoft.com/office/drawing/2014/main" id="{4F355B0E-BE0B-9D6D-DF40-04B6870F0933}"/>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 uri="{C183D7F6-B498-43B3-948B-1728B52AA6E4}">
                <adec:decorative xmlns:adec="http://schemas.microsoft.com/office/drawing/2017/decorative" val="1"/>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11" name="Picture 10">
            <a:extLst>
              <a:ext uri="{FF2B5EF4-FFF2-40B4-BE49-F238E27FC236}">
                <a16:creationId xmlns:a16="http://schemas.microsoft.com/office/drawing/2014/main" id="{50B046AB-D3D4-84CC-9143-11B98F4054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59146" y="607759"/>
            <a:ext cx="3774438" cy="1707932"/>
          </a:xfrm>
          <a:prstGeom prst="rect">
            <a:avLst/>
          </a:prstGeom>
        </p:spPr>
      </p:pic>
      <p:pic>
        <p:nvPicPr>
          <p:cNvPr id="2062" name="Picture 14">
            <a:extLst>
              <a:ext uri="{FF2B5EF4-FFF2-40B4-BE49-F238E27FC236}">
                <a16:creationId xmlns:a16="http://schemas.microsoft.com/office/drawing/2014/main" id="{8C3E50C8-9B47-FA13-B971-6A7B8E3C3FDE}"/>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a:extLst>
              <a:ext uri="{FF2B5EF4-FFF2-40B4-BE49-F238E27FC236}">
                <a16:creationId xmlns:a16="http://schemas.microsoft.com/office/drawing/2014/main" id="{E9313F88-950A-0CDE-92B5-7BA2CEA9EFE8}"/>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a:extLst>
              <a:ext uri="{FF2B5EF4-FFF2-40B4-BE49-F238E27FC236}">
                <a16:creationId xmlns:a16="http://schemas.microsoft.com/office/drawing/2014/main" id="{26F203F0-2D3F-5488-9A14-F21B691497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9987"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a:extLst>
              <a:ext uri="{FF2B5EF4-FFF2-40B4-BE49-F238E27FC236}">
                <a16:creationId xmlns:a16="http://schemas.microsoft.com/office/drawing/2014/main" id="{808B7C8C-7D2C-63C5-CCA5-EADA61E1E739}"/>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3" name="Content Placeholder 2"/>
          <p:cNvSpPr>
            <a:spLocks noGrp="1"/>
          </p:cNvSpPr>
          <p:nvPr>
            <p:ph idx="1"/>
          </p:nvPr>
        </p:nvSpPr>
        <p:spPr>
          <a:xfrm>
            <a:off x="336042" y="2258568"/>
            <a:ext cx="2105406" cy="3922776"/>
          </a:xfrm>
        </p:spPr>
        <p:txBody>
          <a:bodyPr>
            <a:normAutofit lnSpcReduction="10000"/>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3"/>
              </a:rPr>
              <a:t>YouTube video of Watson</a:t>
            </a:r>
            <a:r>
              <a:rPr lang="en-US" sz="1300" dirty="0"/>
              <a:t>  </a:t>
            </a:r>
          </a:p>
          <a:p>
            <a:pPr>
              <a:buFontTx/>
              <a:buChar char="•"/>
            </a:pPr>
            <a:r>
              <a:rPr lang="en-US" sz="1300" dirty="0" err="1">
                <a:hlinkClick r:id="rId4"/>
              </a:rPr>
              <a:t>PCWorld</a:t>
            </a:r>
            <a:r>
              <a:rPr lang="en-US" sz="1300" dirty="0">
                <a:hlinkClick r:id="rId4"/>
              </a:rPr>
              <a:t> article: IBM Watson wins on Jeopardy</a:t>
            </a:r>
            <a:r>
              <a:rPr lang="en-US" sz="1300" dirty="0"/>
              <a:t> (February 2011)</a:t>
            </a:r>
          </a:p>
        </p:txBody>
      </p:sp>
      <p:pic>
        <p:nvPicPr>
          <p:cNvPr id="6" name="Picture 2">
            <a:hlinkClick r:id="rId5"/>
            <a:extLst>
              <a:ext uri="{C183D7F6-B498-43B3-948B-1728B52AA6E4}">
                <adec:decorative xmlns:adec="http://schemas.microsoft.com/office/drawing/2017/decorative" val="1"/>
              </a:ext>
            </a:extLst>
          </p:cNvPr>
          <p:cNvPicPr>
            <a:picLocks noChangeAspect="1" noChangeArrowheads="1"/>
          </p:cNvPicPr>
          <p:nvPr/>
        </p:nvPicPr>
        <p:blipFill rotWithShape="1">
          <a:blip r:embed="rId6" cstate="print"/>
          <a:srcRect t="11274" b="11344"/>
          <a:stretch/>
        </p:blipFill>
        <p:spPr bwMode="auto">
          <a:xfrm>
            <a:off x="20" y="12"/>
            <a:ext cx="9141598" cy="4226709"/>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50" y="1174819"/>
            <a:ext cx="3281363" cy="2858363"/>
          </a:xfrm>
        </p:spPr>
        <p:txBody>
          <a:bodyPr vert="horz" lIns="91440" tIns="45720" rIns="91440" bIns="45720" rtlCol="0" anchor="b">
            <a:normAutofit/>
          </a:bodyPr>
          <a:lstStyle/>
          <a:p>
            <a:r>
              <a:rPr lang="en-US" sz="4800" dirty="0">
                <a:solidFill>
                  <a:schemeClr val="bg1"/>
                </a:solidFill>
              </a:rPr>
              <a:t>What is AI?</a:t>
            </a:r>
          </a:p>
        </p:txBody>
      </p:sp>
      <p:pic>
        <p:nvPicPr>
          <p:cNvPr id="6" name="Picture 14">
            <a:extLst>
              <a:ext uri="{FF2B5EF4-FFF2-40B4-BE49-F238E27FC236}">
                <a16:creationId xmlns:a16="http://schemas.microsoft.com/office/drawing/2014/main" id="{A2AECC0A-2E6F-4723-9D06-ED7B1882F037}"/>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5643" r="2" b="597"/>
          <a:stretch/>
        </p:blipFill>
        <p:spPr bwMode="auto">
          <a:xfrm>
            <a:off x="4261757" y="1"/>
            <a:ext cx="4882243"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p:spPr>
      </p:pic>
      <p:sp>
        <p:nvSpPr>
          <p:cNvPr id="28" name="Freeform: Shape 2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8"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9"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946368" y="6172200"/>
            <a:ext cx="4112860" cy="533400"/>
          </a:xfrm>
        </p:spPr>
        <p:txBody>
          <a:bodyPr vert="horz" lIns="91440" tIns="45720" rIns="91440" bIns="45720" rtlCol="0">
            <a:normAutofit/>
          </a:bodyPr>
          <a:lstStyle/>
          <a:p>
            <a:r>
              <a:rPr lang="en-US" sz="1600" b="1" dirty="0"/>
              <a:t>ASIMO</a:t>
            </a:r>
            <a:r>
              <a:rPr lang="en-US" sz="1600" dirty="0"/>
              <a:t> (</a:t>
            </a:r>
            <a:r>
              <a:rPr lang="en-US" sz="1600" b="1" dirty="0"/>
              <a:t>Advanced Step in Innovative Mobility</a:t>
            </a:r>
            <a:r>
              <a:rPr lang="en-US" sz="1600" dirty="0"/>
              <a:t>) is a </a:t>
            </a:r>
            <a:r>
              <a:rPr lang="en-US" sz="1600" dirty="0">
                <a:hlinkClick r:id="rId4"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5"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464623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descr="A timeline of AI applications in operations research.">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6108686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9DEE9E3-4392-126F-234A-9F42A3DE4F99}"/>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C20D215-E341-42A1-A360-25E5EA2B2609}"/>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2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 uri="{C183D7F6-B498-43B3-948B-1728B52AA6E4}">
                <adec:decorative xmlns:adec="http://schemas.microsoft.com/office/drawing/2017/decorative" val="1"/>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dirty="0">
                <a:solidFill>
                  <a:schemeClr val="tx1"/>
                </a:solidFill>
                <a:latin typeface="+mj-lt"/>
                <a:ea typeface="+mj-ea"/>
                <a:cs typeface="+mj-cs"/>
              </a:rPr>
              <a:t>Large Language Models (LLMs)</a:t>
            </a:r>
          </a:p>
        </p:txBody>
      </p:sp>
      <p:pic>
        <p:nvPicPr>
          <p:cNvPr id="5" name="Content Placeholder 4" descr="A conversation with ChatGPT about writing my English homework.">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1736725"/>
            <a:ext cx="6013450" cy="4251325"/>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r>
              <a:rPr lang="en-US" sz="2000">
                <a:solidFill>
                  <a:schemeClr val="bg1"/>
                </a:solidFill>
              </a:rPr>
              <a:t>A new Frontier for Fairness and Freedom</a:t>
            </a:r>
            <a:br>
              <a:rPr lang="en-US" sz="2000">
                <a:solidFill>
                  <a:schemeClr val="bg1"/>
                </a:solidFill>
              </a:rPr>
            </a:br>
            <a:r>
              <a:rPr lang="en-US" sz="2000">
                <a:solidFill>
                  <a:schemeClr val="bg1"/>
                </a:solidFill>
              </a:rPr>
              <a:t>AIMA Chapter 27</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9" b="13559"/>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466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Ethics Principles</a:t>
            </a:r>
          </a:p>
        </p:txBody>
      </p:sp>
      <p:sp>
        <p:nvSpPr>
          <p:cNvPr id="5" name="Content Placeholder 4">
            <a:extLst>
              <a:ext uri="{FF2B5EF4-FFF2-40B4-BE49-F238E27FC236}">
                <a16:creationId xmlns:a16="http://schemas.microsoft.com/office/drawing/2014/main" id="{0CDBE55B-080A-A13D-8FCE-DFBDC3B8E6D4}"/>
              </a:ext>
              <a:ext uri="{C183D7F6-B498-43B3-948B-1728B52AA6E4}">
                <adec:decorative xmlns:adec="http://schemas.microsoft.com/office/drawing/2017/decorative" val="1"/>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descr="A list of AI safety and ethics principles.">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1872314290"/>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 uri="{C183D7F6-B498-43B3-948B-1728B52AA6E4}">
                <adec:decorative xmlns:adec="http://schemas.microsoft.com/office/drawing/2017/decorative" val="1"/>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 uri="{C183D7F6-B498-43B3-948B-1728B52AA6E4}">
                <adec:decorative xmlns:adec="http://schemas.microsoft.com/office/drawing/2017/decorative" val="1"/>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 uri="{C183D7F6-B498-43B3-948B-1728B52AA6E4}">
                <adec:decorative xmlns:adec="http://schemas.microsoft.com/office/drawing/2017/decorative" val="1"/>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 uri="{C183D7F6-B498-43B3-948B-1728B52AA6E4}">
                <adec:decorative xmlns:adec="http://schemas.microsoft.com/office/drawing/2017/decorative" val="1"/>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17728-E842-7D10-D9AB-F1FF7379C33E}"/>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2F9B26F-CB76-45D4-AC54-0086863BB36A}"/>
              </a:ext>
            </a:extLst>
          </p:cNvPr>
          <p:cNvSpPr txBox="1">
            <a:spLocks noGrp="1"/>
          </p:cNvSpPr>
          <p:nvPr>
            <p:ph type="title" idx="4294967295"/>
          </p:nvPr>
        </p:nvSpPr>
        <p:spPr>
          <a:xfrm>
            <a:off x="0" y="236538"/>
            <a:ext cx="8458200" cy="8302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n-lt"/>
                <a:ea typeface="+mn-ea"/>
                <a:cs typeface="+mn-cs"/>
              </a:rPr>
              <a:t>Australia: AI Ethics Framework for Industry</a:t>
            </a:r>
            <a:br>
              <a:rPr kumimoji="0" lang="en-US" sz="2400" b="0" i="0" u="none" strike="noStrike" kern="1200" cap="none" spc="0" normalizeH="0" baseline="0" noProof="0" dirty="0">
                <a:ln>
                  <a:noFill/>
                </a:ln>
                <a:solidFill>
                  <a:schemeClr val="tx1"/>
                </a:solidFill>
                <a:effectLst/>
                <a:uLnTx/>
                <a:uFillTx/>
                <a:latin typeface="+mn-lt"/>
                <a:ea typeface="+mn-ea"/>
                <a:cs typeface="+mn-cs"/>
              </a:rPr>
            </a:br>
            <a:r>
              <a:rPr kumimoji="0" lang="en-US" sz="2400" b="0" i="0" u="none" strike="noStrike" kern="1200" cap="none" spc="0" normalizeH="0" baseline="0" noProof="0" dirty="0">
                <a:ln>
                  <a:noFill/>
                </a:ln>
                <a:solidFill>
                  <a:schemeClr val="tx1"/>
                </a:solidFill>
                <a:effectLst/>
                <a:uLnTx/>
                <a:uFillTx/>
                <a:latin typeface="+mn-lt"/>
                <a:ea typeface="+mn-ea"/>
                <a:cs typeface="+mn-cs"/>
              </a:rPr>
              <a:t>A set of</a:t>
            </a:r>
            <a:r>
              <a:rPr kumimoji="0" lang="en-US" sz="2400" b="1" i="0" u="none" strike="noStrike" kern="1200" cap="none" spc="0" normalizeH="0" baseline="0" noProof="0" dirty="0">
                <a:ln>
                  <a:noFill/>
                </a:ln>
                <a:solidFill>
                  <a:schemeClr val="tx1"/>
                </a:solidFill>
                <a:effectLst/>
                <a:uLnTx/>
                <a:uFillTx/>
                <a:latin typeface="+mn-lt"/>
                <a:ea typeface="+mn-ea"/>
                <a:cs typeface="+mn-cs"/>
              </a:rPr>
              <a:t> voluntary AI Ethics Principles </a:t>
            </a:r>
            <a:r>
              <a:rPr kumimoji="0" lang="en-US" sz="2400" b="0" i="0" u="none" strike="noStrike" kern="1200" cap="none" spc="0" normalizeH="0" baseline="0" noProof="0" dirty="0">
                <a:ln>
                  <a:noFill/>
                </a:ln>
                <a:solidFill>
                  <a:schemeClr val="tx1"/>
                </a:solidFill>
                <a:effectLst/>
                <a:uLnTx/>
                <a:uFillTx/>
                <a:latin typeface="+mn-lt"/>
                <a:ea typeface="+mn-ea"/>
                <a:cs typeface="+mn-cs"/>
              </a:rPr>
              <a:t>(2019)</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p:txBody>
      </p:sp>
      <p:pic>
        <p:nvPicPr>
          <p:cNvPr id="4" name="Picture 3" descr="Core principles for AI &#10;1. Generates net-benefits. The AI system must &#10;generate benefits for people that are greater than &#10;the costs. &#10;2. Do no harm. Civilian AI systems must not be &#10;designed to harm or deceive people and should be &#10;implemented in ways that minimise any negative &#10;outcomes. &#10;3. Regulatory and legal compliance. The AI system &#10;must comply with all relevant international, &#10;Australian Local, State/Territory and Federal &#10;government obligations, regulations and laws. &#10;5. Fairness. The development or use of the AI &#10;system must not result in unfair discrimination &#10;against individuals, communities or groups. This &#10;requires particular attention to ensure the &#10;“training data” is free from bias or characteristics &#10;which may cause the algorithm to behave unfairly.  &#10;4. Privacy protection. Any system, including AI &#10;systems, must ensure people’s private data is &#10;protected and kept confidential plus prevent data &#10;breaches which could cause reputational, &#10;psychological, financial, professional or other types &#10;of harm.  &#10;6. Transparency &amp; Explainability. People must be &#10;informed when an algorithm is being used that &#10;impacts them and they should be provided with &#10;information about what information the algorithm &#10;uses to make decisions. &#10;7. Contestability. When an algorithm impacts a &#10;person there must be an efficient process to allow &#10;that person to challenge the use or output of the &#10;algorithm. &#10;8. Accountability. People and organisations &#10;responsible for the creation and implementation of &#10;AI algorithms should be identifiable and &#10;accountable for the impacts of that algorithm, even &#10;if the impacts are unintend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cxnSp>
        <p:nvCxnSpPr>
          <p:cNvPr id="7" name="Straight Connector 6">
            <a:extLst>
              <a:ext uri="{FF2B5EF4-FFF2-40B4-BE49-F238E27FC236}">
                <a16:creationId xmlns:a16="http://schemas.microsoft.com/office/drawing/2014/main" id="{50AC93E1-99C7-41D1-A63B-7E5970A65814}"/>
              </a:ext>
              <a:ext uri="{C183D7F6-B498-43B3-948B-1728B52AA6E4}">
                <adec:decorative xmlns:adec="http://schemas.microsoft.com/office/drawing/2017/decorative" val="1"/>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856ADBDC-8A2B-6F2D-F858-960548BD2FE9}"/>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spTree>
    <p:extLst>
      <p:ext uri="{BB962C8B-B14F-4D97-AF65-F5344CB8AC3E}">
        <p14:creationId xmlns:p14="http://schemas.microsoft.com/office/powerpoint/2010/main" val="3796406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United States</a:t>
            </a:r>
          </a:p>
        </p:txBody>
      </p:sp>
      <p:pic>
        <p:nvPicPr>
          <p:cNvPr id="5" name="Picture 4" descr="H.R. 2231: Automatic decision system impact assessment.">
            <a:extLst>
              <a:ext uri="{FF2B5EF4-FFF2-40B4-BE49-F238E27FC236}">
                <a16:creationId xmlns:a16="http://schemas.microsoft.com/office/drawing/2014/main" id="{4D165BF3-A22A-4CB2-A2C0-727773FA2E0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 uri="{C183D7F6-B498-43B3-948B-1728B52AA6E4}">
                <adec:decorative xmlns:adec="http://schemas.microsoft.com/office/drawing/2017/decorative" val="1"/>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 uri="{C183D7F6-B498-43B3-948B-1728B52AA6E4}">
                <adec:decorative xmlns:adec="http://schemas.microsoft.com/office/drawing/2017/decorative" val="1"/>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 uri="{C183D7F6-B498-43B3-948B-1728B52AA6E4}">
                <adec:decorative xmlns:adec="http://schemas.microsoft.com/office/drawing/2017/decorative" val="1"/>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descr="A governance framework for algorithmic accountability and transparency.&#10;&#10;Transparency and accountability are both tools to promote fair algorithmic decisions by providing the foundations for obtaining recourse to meaningful explanation, correction, or ways to ascertain faults that could bring about compensatory processes. The study develops policy options for the governance of algorithmic transparency and accountability, based on an analysis of the social, technical and regulatory challenges posed by algorithmic systems. Based on an extensive review and analysis of existing proposals for governance of algorithmic systems, the authors propose a set of four policy options each of which addresses a different aspect of algorithmic transparency and accountability. 1. Awareness raising: education, watchdogs and whistleblowers. 2. Accountability in public sector use of algorithmic decision-making. 3. Regulatory oversight and Legal liability. 4. Global coordination for algorithmic governance.">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 uri="{C183D7F6-B498-43B3-948B-1728B52AA6E4}">
                <adec:decorative xmlns:adec="http://schemas.microsoft.com/office/drawing/2017/decorative" val="1"/>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spTree>
    <p:extLst>
      <p:ext uri="{BB962C8B-B14F-4D97-AF65-F5344CB8AC3E}">
        <p14:creationId xmlns:p14="http://schemas.microsoft.com/office/powerpoint/2010/main" val="388333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pic>
        <p:nvPicPr>
          <p:cNvPr id="8" name="Picture 7" descr="intelligence&#10;noun&#10;&#10;(1) the ability to learn or understand or to deal with new or trying situations.&#10;&#10;(2) the ability to apply knowledge to manipulate one's environment or to think abstractly as measured by objective criteria (such as tests)">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Open Sans" panose="020B0606030504020204" pitchFamily="34" charset="0"/>
              </a:rPr>
              <a:t>Definition from Merriam-Webster</a:t>
            </a:r>
          </a:p>
        </p:txBody>
      </p:sp>
      <p:sp>
        <p:nvSpPr>
          <p:cNvPr id="27" name="Rectangle 26">
            <a:extLst>
              <a:ext uri="{FF2B5EF4-FFF2-40B4-BE49-F238E27FC236}">
                <a16:creationId xmlns:a16="http://schemas.microsoft.com/office/drawing/2014/main" id="{AF464993-6C69-1AE7-F69F-8CA71A71D8C3}"/>
              </a:ext>
              <a:ext uri="{C183D7F6-B498-43B3-948B-1728B52AA6E4}">
                <adec:decorative xmlns:adec="http://schemas.microsoft.com/office/drawing/2017/decorative" val="1"/>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9A8ED-4C44-8687-FFB9-163E7338DE6C}"/>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Google</a:t>
            </a:r>
          </a:p>
        </p:txBody>
      </p:sp>
      <p:pic>
        <p:nvPicPr>
          <p:cNvPr id="5" name="Content Placeholder 4" descr="Recommendations &#10;for Regulating AI.&#10;&#10; Google has long championed AI. Our research teams are at the forefront of AI development, &#10;and we’ve seen firsthand how AI can enable massive increases in performance and &#10;functionality. AI has the potential to deliver great benefits for economies and society — &#10;from improving energy efficiency and more accurately detecting disease, to increasing &#10;the productivity of businesses of all sizes. Harnessed appropriately, AI can also support &#10;fairer, safer and more inclusive and informed decision-making. We are keen to ensure that &#10;everyone and every business can benefit from the opportunities that AI creates.&#10;&#10;But while self-regulation is vital, it is not enough. Balanced, fact-based guidance from &#10;governments, academia and civil society is also needed to establish boundaries, including &#10;in the form of regulation.">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78165" y="404921"/>
            <a:ext cx="8342313"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 uri="{C183D7F6-B498-43B3-948B-1728B52AA6E4}">
                <adec:decorative xmlns:adec="http://schemas.microsoft.com/office/drawing/2017/decorative" val="1"/>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 uri="{C183D7F6-B498-43B3-948B-1728B52AA6E4}">
                <adec:decorative xmlns:adec="http://schemas.microsoft.com/office/drawing/2017/decorative" val="1"/>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 uri="{C183D7F6-B498-43B3-948B-1728B52AA6E4}">
                <adec:decorative xmlns:adec="http://schemas.microsoft.com/office/drawing/2017/decorative" val="1"/>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414" y="228600"/>
            <a:ext cx="6361633" cy="6477000"/>
          </a:xfrm>
          <a:prstGeom prst="rect">
            <a:avLst/>
          </a:prstGeom>
        </p:spPr>
      </p:pic>
      <p:sp>
        <p:nvSpPr>
          <p:cNvPr id="10" name="Title 9">
            <a:extLst>
              <a:ext uri="{FF2B5EF4-FFF2-40B4-BE49-F238E27FC236}">
                <a16:creationId xmlns:a16="http://schemas.microsoft.com/office/drawing/2014/main" id="{EAFB1DCF-85DF-7AA7-E029-785992C37E70}"/>
              </a:ext>
            </a:extLst>
          </p:cNvPr>
          <p:cNvSpPr txBox="1">
            <a:spLocks noGrp="1"/>
          </p:cNvSpPr>
          <p:nvPr>
            <p:ph type="title" idx="4294967295"/>
          </p:nvPr>
        </p:nvSpPr>
        <p:spPr>
          <a:xfrm>
            <a:off x="1524000" y="897148"/>
            <a:ext cx="4572000" cy="3698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US White House Executive Order 14110</a:t>
            </a:r>
          </a:p>
        </p:txBody>
      </p:sp>
      <p:sp>
        <p:nvSpPr>
          <p:cNvPr id="4" name="TextBox 3">
            <a:extLst>
              <a:ext uri="{FF2B5EF4-FFF2-40B4-BE49-F238E27FC236}">
                <a16:creationId xmlns:a16="http://schemas.microsoft.com/office/drawing/2014/main" id="{5D3EBB26-C99C-180B-943D-C62BC8C56CCA}"/>
              </a:ext>
            </a:extLst>
          </p:cNvPr>
          <p:cNvSpPr txBox="1"/>
          <p:nvPr/>
        </p:nvSpPr>
        <p:spPr>
          <a:xfrm>
            <a:off x="6971233" y="1600200"/>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civil liberties and labor rights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 uri="{C183D7F6-B498-43B3-948B-1728B52AA6E4}">
                <adec:decorative xmlns:adec="http://schemas.microsoft.com/office/drawing/2017/decorative" val="1"/>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 uri="{C183D7F6-B498-43B3-948B-1728B52AA6E4}">
                <adec:decorative xmlns:adec="http://schemas.microsoft.com/office/drawing/2017/decorative" val="1"/>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 uri="{C183D7F6-B498-43B3-948B-1728B52AA6E4}">
                <adec:decorative xmlns:adec="http://schemas.microsoft.com/office/drawing/2017/decorative" val="1"/>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05141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aphicFrame>
        <p:nvGraphicFramePr>
          <p:cNvPr id="5" name="Diagram 4" descr="Types of algorithmic bias are pre-existing bias, technical bias and emergent bias.">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516327420"/>
              </p:ext>
            </p:extLst>
          </p:nvPr>
        </p:nvGraphicFramePr>
        <p:xfrm>
          <a:off x="762000" y="2285999"/>
          <a:ext cx="7965347" cy="3858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269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p:txBody>
          <a:bodyPr anchor="ctr">
            <a:normAutofit/>
          </a:bodyPr>
          <a:lstStyle/>
          <a:p>
            <a:r>
              <a:rPr lang="en-US" sz="4700" dirty="0"/>
              <a:t>Types of 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p:txBody>
          <a:bodyPr>
            <a:normAutofit/>
          </a:bodyPr>
          <a:lstStyle/>
          <a:p>
            <a:pPr marL="0" indent="0" algn="ctr">
              <a:buNone/>
            </a:pPr>
            <a:r>
              <a:rPr lang="en-US" sz="2000" dirty="0"/>
              <a:t>“Prevent accidents, misuse, or other harmful consequences of AI.”</a:t>
            </a:r>
          </a:p>
          <a:p>
            <a:endParaRPr lang="en-US" sz="1900" dirty="0"/>
          </a:p>
        </p:txBody>
      </p:sp>
      <p:graphicFrame>
        <p:nvGraphicFramePr>
          <p:cNvPr id="60" name="Diagram 59" descr="Types of safety are AI testing, monitoring AI and adversarial robustness.">
            <a:extLst>
              <a:ext uri="{FF2B5EF4-FFF2-40B4-BE49-F238E27FC236}">
                <a16:creationId xmlns:a16="http://schemas.microsoft.com/office/drawing/2014/main" id="{C494BD66-BD40-BC6B-948D-C82E6FBA2619}"/>
              </a:ext>
            </a:extLst>
          </p:cNvPr>
          <p:cNvGraphicFramePr/>
          <p:nvPr>
            <p:extLst>
              <p:ext uri="{D42A27DB-BD31-4B8C-83A1-F6EECF244321}">
                <p14:modId xmlns:p14="http://schemas.microsoft.com/office/powerpoint/2010/main" val="44347799"/>
              </p:ext>
            </p:extLst>
          </p:nvPr>
        </p:nvGraphicFramePr>
        <p:xfrm>
          <a:off x="838200" y="1024404"/>
          <a:ext cx="7139940" cy="4809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808413" y="5281305"/>
            <a:ext cx="7162800"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Government action</a:t>
            </a:r>
            <a:endParaRPr lang="en-US" sz="2000" dirty="0"/>
          </a:p>
          <a:p>
            <a:endParaRPr lang="en-US" sz="1900" dirty="0"/>
          </a:p>
        </p:txBody>
      </p:sp>
    </p:spTree>
    <p:extLst>
      <p:ext uri="{BB962C8B-B14F-4D97-AF65-F5344CB8AC3E}">
        <p14:creationId xmlns:p14="http://schemas.microsoft.com/office/powerpoint/2010/main" val="2153792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10261" y="212922"/>
            <a:ext cx="5234940" cy="970031"/>
          </a:xfrm>
        </p:spPr>
        <p:txBody>
          <a:bodyPr anchor="ctr">
            <a:normAutofit/>
          </a:bodyPr>
          <a:lstStyle/>
          <a:p>
            <a:r>
              <a:rPr lang="en-US" sz="4000" dirty="0"/>
              <a:t>AI Safety and Optimizers</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95319" y="1258266"/>
            <a:ext cx="4531893" cy="1909526"/>
          </a:xfrm>
        </p:spPr>
        <p:txBody>
          <a:bodyPr>
            <a:normAutofit fontScale="55000" lnSpcReduction="20000"/>
          </a:bodyPr>
          <a:lstStyle/>
          <a:p>
            <a:pPr marL="0" indent="0">
              <a:buNone/>
            </a:pPr>
            <a:r>
              <a:rPr lang="en-US" dirty="0"/>
              <a:t>Intelligent Agents are “optimizers!” </a:t>
            </a:r>
          </a:p>
          <a:p>
            <a:r>
              <a:rPr lang="en-US" b="1" dirty="0"/>
              <a:t>Goal/reward alignment</a:t>
            </a:r>
            <a:r>
              <a:rPr lang="en-US" dirty="0"/>
              <a:t>: How do we specify a robust objective function?</a:t>
            </a:r>
          </a:p>
          <a:p>
            <a:r>
              <a:rPr lang="en-US" b="1" dirty="0"/>
              <a:t>Reward hacking </a:t>
            </a:r>
            <a:r>
              <a:rPr lang="en-US" dirty="0"/>
              <a:t>creates unintended side effects. AI needs to follow social norms.</a:t>
            </a:r>
          </a:p>
          <a:p>
            <a:r>
              <a:rPr lang="en-US" b="1" dirty="0"/>
              <a:t>Instrumental convergence</a:t>
            </a:r>
            <a:r>
              <a:rPr lang="en-US" dirty="0"/>
              <a:t>: All intelligent agents will pursue</a:t>
            </a:r>
            <a:r>
              <a:rPr lang="en-US" b="1" dirty="0"/>
              <a:t> </a:t>
            </a:r>
            <a:r>
              <a:rPr lang="en-US" dirty="0"/>
              <a:t>common subgoals like the need for more power.</a:t>
            </a:r>
          </a:p>
        </p:txBody>
      </p:sp>
      <p:pic>
        <p:nvPicPr>
          <p:cNvPr id="1026" name="Picture 2">
            <a:extLst>
              <a:ext uri="{FF2B5EF4-FFF2-40B4-BE49-F238E27FC236}">
                <a16:creationId xmlns:a16="http://schemas.microsoft.com/office/drawing/2014/main" id="{4F4F0D65-13DB-45F0-EEA1-6EED9D807C6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467FEC-2B8B-FAEB-B8C4-86F695AB9DAE}"/>
              </a:ext>
              <a:ext uri="{C183D7F6-B498-43B3-948B-1728B52AA6E4}">
                <adec:decorative xmlns:adec="http://schemas.microsoft.com/office/drawing/2017/decorative" val="1"/>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 uri="{C183D7F6-B498-43B3-948B-1728B52AA6E4}">
                <adec:decorative xmlns:adec="http://schemas.microsoft.com/office/drawing/2017/decorative" val="1"/>
              </a:ext>
            </a:extLst>
          </p:cNvPr>
          <p:cNvGrpSpPr/>
          <p:nvPr/>
        </p:nvGrpSpPr>
        <p:grpSpPr>
          <a:xfrm>
            <a:off x="785086" y="3261510"/>
            <a:ext cx="3978073" cy="3108441"/>
            <a:chOff x="982142" y="615149"/>
            <a:chExt cx="7733476"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Intelligent Agent</a:t>
              </a:r>
              <a:endParaRPr lang="en-US" sz="5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982142" y="4771877"/>
              <a:ext cx="1922354"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b="1"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solidFill>
                    <a:schemeClr val="bg1"/>
                  </a:solidFill>
                </a:rPr>
                <a:t>Data</a:t>
              </a:r>
              <a:endParaRPr lang="en-US" sz="20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6" y="615149"/>
              <a:ext cx="193513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b="1" dirty="0"/>
                <a:t>Goals</a:t>
              </a:r>
            </a:p>
          </p:txBody>
        </p:sp>
      </p:grpSp>
      <p:sp>
        <p:nvSpPr>
          <p:cNvPr id="26" name="Explosion: 14 Points 25">
            <a:extLst>
              <a:ext uri="{FF2B5EF4-FFF2-40B4-BE49-F238E27FC236}">
                <a16:creationId xmlns:a16="http://schemas.microsoft.com/office/drawing/2014/main" id="{407FDD98-5879-C1FA-9418-4CEB791392FA}"/>
              </a:ext>
              <a:ext uri="{C183D7F6-B498-43B3-948B-1728B52AA6E4}">
                <adec:decorative xmlns:adec="http://schemas.microsoft.com/office/drawing/2017/decorative" val="1"/>
              </a:ext>
            </a:extLst>
          </p:cNvPr>
          <p:cNvSpPr/>
          <p:nvPr/>
        </p:nvSpPr>
        <p:spPr>
          <a:xfrm>
            <a:off x="31132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cxnSp>
        <p:nvCxnSpPr>
          <p:cNvPr id="24" name="Straight Connector 23">
            <a:extLst>
              <a:ext uri="{FF2B5EF4-FFF2-40B4-BE49-F238E27FC236}">
                <a16:creationId xmlns:a16="http://schemas.microsoft.com/office/drawing/2014/main" id="{94566AF4-60EB-F8EF-3B84-66C3F67BCC40}"/>
              </a:ext>
              <a:ext uri="{C183D7F6-B498-43B3-948B-1728B52AA6E4}">
                <adec:decorative xmlns:adec="http://schemas.microsoft.com/office/drawing/2017/decorative" val="1"/>
              </a:ext>
            </a:extLst>
          </p:cNvPr>
          <p:cNvCxnSpPr>
            <a:cxnSpLocks/>
          </p:cNvCxnSpPr>
          <p:nvPr/>
        </p:nvCxnSpPr>
        <p:spPr>
          <a:xfrm flipV="1">
            <a:off x="11967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 uri="{C183D7F6-B498-43B3-948B-1728B52AA6E4}">
                <adec:decorative xmlns:adec="http://schemas.microsoft.com/office/drawing/2017/decorative" val="1"/>
              </a:ext>
            </a:extLst>
          </p:cNvPr>
          <p:cNvCxnSpPr>
            <a:cxnSpLocks/>
            <a:endCxn id="21" idx="0"/>
          </p:cNvCxnSpPr>
          <p:nvPr/>
        </p:nvCxnSpPr>
        <p:spPr>
          <a:xfrm flipV="1">
            <a:off x="1921510" y="3436166"/>
            <a:ext cx="1849312"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 uri="{C183D7F6-B498-43B3-948B-1728B52AA6E4}">
                <adec:decorative xmlns:adec="http://schemas.microsoft.com/office/drawing/2017/decorative" val="1"/>
              </a:ext>
            </a:extLst>
          </p:cNvPr>
          <p:cNvSpPr txBox="1"/>
          <p:nvPr/>
        </p:nvSpPr>
        <p:spPr>
          <a:xfrm rot="16652417">
            <a:off x="6262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 uri="{C183D7F6-B498-43B3-948B-1728B52AA6E4}">
                <adec:decorative xmlns:adec="http://schemas.microsoft.com/office/drawing/2017/decorative" val="1"/>
              </a:ext>
            </a:extLst>
          </p:cNvPr>
          <p:cNvSpPr txBox="1"/>
          <p:nvPr/>
        </p:nvSpPr>
        <p:spPr>
          <a:xfrm rot="21224789">
            <a:off x="22217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4" name="TextBox 33">
            <a:extLst>
              <a:ext uri="{FF2B5EF4-FFF2-40B4-BE49-F238E27FC236}">
                <a16:creationId xmlns:a16="http://schemas.microsoft.com/office/drawing/2014/main" id="{FEEFA7D2-4980-A89D-7113-860B5CE87DBF}"/>
              </a:ext>
              <a:ext uri="{C183D7F6-B498-43B3-948B-1728B52AA6E4}">
                <adec:decorative xmlns:adec="http://schemas.microsoft.com/office/drawing/2017/decorative" val="1"/>
              </a:ext>
            </a:extLst>
          </p:cNvPr>
          <p:cNvSpPr txBox="1"/>
          <p:nvPr/>
        </p:nvSpPr>
        <p:spPr>
          <a:xfrm rot="17090661">
            <a:off x="15746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a:extLst>
              <a:ext uri="{FF2B5EF4-FFF2-40B4-BE49-F238E27FC236}">
                <a16:creationId xmlns:a16="http://schemas.microsoft.com/office/drawing/2014/main" id="{70091104-142C-9CA5-2617-EF35430AF080}"/>
              </a:ext>
              <a:ext uri="{C183D7F6-B498-43B3-948B-1728B52AA6E4}">
                <adec:decorative xmlns:adec="http://schemas.microsoft.com/office/drawing/2017/decorative" val="1"/>
              </a:ext>
            </a:extLst>
          </p:cNvPr>
          <p:cNvSpPr/>
          <p:nvPr/>
        </p:nvSpPr>
        <p:spPr>
          <a:xfrm>
            <a:off x="752704" y="3124200"/>
            <a:ext cx="4124096"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Cloud 22">
            <a:extLst>
              <a:ext uri="{FF2B5EF4-FFF2-40B4-BE49-F238E27FC236}">
                <a16:creationId xmlns:a16="http://schemas.microsoft.com/office/drawing/2014/main" id="{0FC07237-315D-D77A-8390-15FF7FA535DF}"/>
              </a:ext>
              <a:ext uri="{C183D7F6-B498-43B3-948B-1728B52AA6E4}">
                <adec:decorative xmlns:adec="http://schemas.microsoft.com/office/drawing/2017/decorative" val="1"/>
              </a:ext>
            </a:extLst>
          </p:cNvPr>
          <p:cNvSpPr/>
          <p:nvPr/>
        </p:nvSpPr>
        <p:spPr>
          <a:xfrm>
            <a:off x="3909692" y="4335335"/>
            <a:ext cx="771733" cy="3500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Side effect</a:t>
            </a:r>
          </a:p>
        </p:txBody>
      </p:sp>
    </p:spTree>
    <p:extLst>
      <p:ext uri="{BB962C8B-B14F-4D97-AF65-F5344CB8AC3E}">
        <p14:creationId xmlns:p14="http://schemas.microsoft.com/office/powerpoint/2010/main" val="4267441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pic>
        <p:nvPicPr>
          <p:cNvPr id="5" name="Picture 4">
            <a:extLst>
              <a:ext uri="{FF2B5EF4-FFF2-40B4-BE49-F238E27FC236}">
                <a16:creationId xmlns:a16="http://schemas.microsoft.com/office/drawing/2014/main" id="{4F225A14-A0D1-596B-4268-00E52D31AD90}"/>
              </a:ext>
              <a:ext uri="{C183D7F6-B498-43B3-948B-1728B52AA6E4}">
                <adec:decorative xmlns:adec="http://schemas.microsoft.com/office/drawing/2017/decorative" val="1"/>
              </a:ext>
            </a:extLst>
          </p:cNvPr>
          <p:cNvPicPr>
            <a:picLocks noChangeAspect="1"/>
          </p:cNvPicPr>
          <p:nvPr/>
        </p:nvPicPr>
        <p:blipFill rotWithShape="1">
          <a:blip r:embed="rId2"/>
          <a:srcRect l="14513" r="12591"/>
          <a:stretch/>
        </p:blipFill>
        <p:spPr>
          <a:xfrm>
            <a:off x="-381000" y="431"/>
            <a:ext cx="6513149" cy="6857569"/>
          </a:xfrm>
          <a:prstGeom prst="rect">
            <a:avLst/>
          </a:prstGeom>
        </p:spPr>
      </p:pic>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descr="think like a human, act like a human, think rationally, or act rationa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36749943"/>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aphicFrame>
        <p:nvGraphicFramePr>
          <p:cNvPr id="3" name="Diagram 2" descr="Narrow AI creates agents that can solve specific problems while artificial general AI (AGI) can solve any intellectual task a human can do.">
            <a:extLst>
              <a:ext uri="{FF2B5EF4-FFF2-40B4-BE49-F238E27FC236}">
                <a16:creationId xmlns:a16="http://schemas.microsoft.com/office/drawing/2014/main" id="{E37A621F-B73E-5B02-F84F-2B893EA75619}"/>
              </a:ext>
            </a:extLst>
          </p:cNvPr>
          <p:cNvGraphicFramePr/>
          <p:nvPr>
            <p:extLst>
              <p:ext uri="{D42A27DB-BD31-4B8C-83A1-F6EECF244321}">
                <p14:modId xmlns:p14="http://schemas.microsoft.com/office/powerpoint/2010/main" val="3942250859"/>
              </p:ext>
            </p:extLst>
          </p:nvPr>
        </p:nvGraphicFramePr>
        <p:xfrm>
          <a:off x="1676400" y="2302939"/>
          <a:ext cx="6096000" cy="22831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3"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FE6E0-2499-4899-AEE4-A9B64443C289}"/>
              </a:ext>
            </a:extLst>
          </p:cNvPr>
          <p:cNvSpPr txBox="1">
            <a:spLocks noGrp="1"/>
          </p:cNvSpPr>
          <p:nvPr>
            <p:ph type="title"/>
          </p:nvPr>
        </p:nvSpPr>
        <p:spPr>
          <a:xfrm>
            <a:off x="2917488" y="5815231"/>
            <a:ext cx="3306739"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Cognitive Sciences</a:t>
            </a:r>
          </a:p>
        </p:txBody>
      </p:sp>
      <p:graphicFrame>
        <p:nvGraphicFramePr>
          <p:cNvPr id="2" name="Content Placeholder 1">
            <a:extLst>
              <a:ext uri="{FF2B5EF4-FFF2-40B4-BE49-F238E27FC236}">
                <a16:creationId xmlns:a16="http://schemas.microsoft.com/office/drawing/2014/main" id="{3E5A5EF0-9CC7-4975-85A5-A6A3BDCF1401}"/>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522665463"/>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4894A1DB-6F51-A0EA-F97D-41524E2C0977}"/>
              </a:ext>
              <a:ext uri="{C183D7F6-B498-43B3-948B-1728B52AA6E4}">
                <adec:decorative xmlns:adec="http://schemas.microsoft.com/office/drawing/2017/decorative" val="1"/>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272932764"/>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999A5-A9F1-D8DC-079A-32F097EB75B4}"/>
              </a:ext>
              <a:ext uri="{C183D7F6-B498-43B3-948B-1728B52AA6E4}">
                <adec:decorative xmlns:adec="http://schemas.microsoft.com/office/drawing/2017/decorative" val="0"/>
              </a:ext>
            </a:extLst>
          </p:cNvPr>
          <p:cNvSpPr txBox="1">
            <a:spLocks noGrp="1"/>
          </p:cNvSpPr>
          <p:nvPr>
            <p:ph type="title"/>
          </p:nvPr>
        </p:nvSpPr>
        <p:spPr>
          <a:xfrm>
            <a:off x="7290292" y="3230039"/>
            <a:ext cx="182880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Alan Turing (1950) "Computing machinery and intelligence“</a:t>
            </a:r>
          </a:p>
        </p:txBody>
      </p:sp>
      <p:sp>
        <p:nvSpPr>
          <p:cNvPr id="8195" name="Rectangle 3"/>
          <p:cNvSpPr>
            <a:spLocks noGrp="1" noChangeArrowheads="1"/>
          </p:cNvSpPr>
          <p:nvPr>
            <p:ph idx="1"/>
          </p:nvPr>
        </p:nvSpPr>
        <p:spPr>
          <a:xfrm>
            <a:off x="628650" y="1447800"/>
            <a:ext cx="6762750" cy="5029200"/>
          </a:xfrm>
        </p:spPr>
        <p:txBody>
          <a:bodyPr>
            <a:noAutofit/>
          </a:bodyPr>
          <a:lstStyle/>
          <a:p>
            <a:r>
              <a:rPr lang="en-US" sz="1800" dirty="0"/>
              <a:t>Alan Turing rejects the question “Can machines think?”</a:t>
            </a:r>
          </a:p>
          <a:p>
            <a:r>
              <a:rPr lang="en-US" sz="1800" dirty="0"/>
              <a:t>The Turing Test tries to define what acting like a human means</a:t>
            </a:r>
            <a:br>
              <a:rPr lang="en-US" sz="1800" dirty="0"/>
            </a:br>
            <a:endParaRPr lang="en-US" sz="1800" dirty="0"/>
          </a:p>
          <a:p>
            <a:endParaRPr lang="en-US" sz="1800" dirty="0"/>
          </a:p>
          <a:p>
            <a:pPr marL="0" indent="0">
              <a:buNone/>
            </a:pPr>
            <a:br>
              <a:rPr lang="en-US" sz="1800" dirty="0"/>
            </a:br>
            <a:endParaRPr lang="en-US" sz="1800" dirty="0"/>
          </a:p>
          <a:p>
            <a:endParaRPr lang="en-US" sz="1800" dirty="0"/>
          </a:p>
          <a:p>
            <a:pPr marL="0" indent="0">
              <a:buNone/>
            </a:pPr>
            <a:endParaRPr lang="en-US" sz="1800" dirty="0"/>
          </a:p>
          <a:p>
            <a:r>
              <a:rPr lang="en-US" sz="1800" dirty="0"/>
              <a:t>What capabilities would a computer need to have to pass the Turing Test? These are still the core AI areas.</a:t>
            </a:r>
          </a:p>
          <a:p>
            <a:pPr lvl="1"/>
            <a:r>
              <a:rPr lang="en-US" sz="1600" dirty="0"/>
              <a:t>Natural language processing</a:t>
            </a:r>
          </a:p>
          <a:p>
            <a:pPr lvl="1"/>
            <a:r>
              <a:rPr lang="en-US" sz="1600" dirty="0"/>
              <a:t>Knowledge representation</a:t>
            </a:r>
          </a:p>
          <a:p>
            <a:pPr lvl="1"/>
            <a:r>
              <a:rPr lang="en-US" sz="1600" dirty="0"/>
              <a:t>Automated reasoning</a:t>
            </a:r>
          </a:p>
          <a:p>
            <a:pPr lvl="1"/>
            <a:r>
              <a:rPr lang="en-US" sz="1600" dirty="0"/>
              <a:t>Machine learning</a:t>
            </a:r>
            <a:endParaRPr lang="en-US" sz="1800" dirty="0"/>
          </a:p>
          <a:p>
            <a:r>
              <a:rPr lang="en-US" sz="1800" dirty="0"/>
              <a:t>Turing predicted that by the year 2000, machines would be able to fool 30% of human judges for five minutes. </a:t>
            </a:r>
            <a:br>
              <a:rPr lang="en-US" sz="1800" dirty="0"/>
            </a:br>
            <a:r>
              <a:rPr lang="en-US" sz="1800" dirty="0"/>
              <a:t>ChatGPT (2023) is probably doing a least that!</a:t>
            </a:r>
          </a:p>
        </p:txBody>
      </p:sp>
      <p:pic>
        <p:nvPicPr>
          <p:cNvPr id="8196" name="Picture 4" descr="A diagram of the setup of the Turing test with the human interrogator trying to establish if she is communicating with a human or an AI system."/>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524000" y="2222847"/>
            <a:ext cx="4579176" cy="1587153"/>
          </a:xfrm>
          <a:prstGeom prst="rect">
            <a:avLst/>
          </a:prstGeom>
          <a:noFill/>
          <a:ln w="9525">
            <a:noFill/>
            <a:miter lim="800000"/>
            <a:headEnd/>
            <a:tailEnd/>
          </a:ln>
        </p:spPr>
      </p:pic>
      <p:pic>
        <p:nvPicPr>
          <p:cNvPr id="10245" name="Picture 3">
            <a:extLst>
              <a:ext uri="{C183D7F6-B498-43B3-948B-1728B52AA6E4}">
                <adec:decorative xmlns:adec="http://schemas.microsoft.com/office/drawing/2017/decorative" val="1"/>
              </a:ext>
            </a:extLst>
          </p:cNvPr>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4266083708"/>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77500" lnSpcReduction="2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 uri="{C183D7F6-B498-43B3-948B-1728B52AA6E4}">
                <adec:decorative xmlns:adec="http://schemas.microsoft.com/office/drawing/2017/decorative" val="1"/>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 uri="{C183D7F6-B498-43B3-948B-1728B52AA6E4}">
                <adec:decorative xmlns:adec="http://schemas.microsoft.com/office/drawing/2017/decorative" val="1"/>
              </a:ext>
            </a:extLst>
          </p:cNvPr>
          <p:cNvSpPr/>
          <p:nvPr/>
        </p:nvSpPr>
        <p:spPr>
          <a:xfrm>
            <a:off x="5181600" y="3276600"/>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32B707-2004-CB32-910E-24AEAE3AD8BA}"/>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Thinking Rationally?</a:t>
            </a:r>
          </a:p>
        </p:txBody>
      </p:sp>
      <p:sp>
        <p:nvSpPr>
          <p:cNvPr id="3" name="Content Placeholder 2"/>
          <p:cNvSpPr>
            <a:spLocks noGrp="1"/>
          </p:cNvSpPr>
          <p:nvPr>
            <p:ph idx="1"/>
          </p:nvPr>
        </p:nvSpPr>
        <p:spPr>
          <a:xfrm>
            <a:off x="628650" y="1495556"/>
            <a:ext cx="7886700" cy="3228844"/>
          </a:xfrm>
        </p:spPr>
        <p:txBody>
          <a:bodyPr>
            <a:normAutofit fontScale="77500" lnSpcReduction="2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r="-2070"/>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42191044"/>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2013 - 2022 Theme">
  <a:themeElements>
    <a:clrScheme name="AI_high_contrast">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F9ED5"/>
      </a:accent4>
      <a:accent5>
        <a:srgbClr val="A02B93"/>
      </a:accent5>
      <a:accent6>
        <a:srgbClr val="377620"/>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4478</TotalTime>
  <Words>2684</Words>
  <Application>Microsoft Office PowerPoint</Application>
  <PresentationFormat>On-screen Show (4:3)</PresentationFormat>
  <Paragraphs>401</Paragraphs>
  <Slides>45</Slides>
  <Notes>26</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Calibri Light</vt:lpstr>
      <vt:lpstr>Cambria Math</vt:lpstr>
      <vt:lpstr>MercurySSm-Book-Pro_Web</vt:lpstr>
      <vt:lpstr>Open Sans</vt:lpstr>
      <vt:lpstr>source sans pro</vt:lpstr>
      <vt:lpstr>Times New Roman</vt:lpstr>
      <vt:lpstr>Office 2013 - 2022 Theme</vt:lpstr>
      <vt:lpstr>CS 5/7320  Artificial Intelligence  Introduction  AIMA Chapters 1 + 27</vt:lpstr>
      <vt:lpstr>Overview</vt:lpstr>
      <vt:lpstr>What is AI?</vt:lpstr>
      <vt:lpstr>What is Intelligence?</vt:lpstr>
      <vt:lpstr>The Goal of AI</vt:lpstr>
      <vt:lpstr>Cognitive Sciences</vt:lpstr>
      <vt:lpstr>Alan Turing (1950) "Computing machinery and intelligence“</vt:lpstr>
      <vt:lpstr>Turing Test: Criticism</vt:lpstr>
      <vt:lpstr>Thinking Rationally?</vt:lpstr>
      <vt:lpstr>Acting Rationally</vt:lpstr>
      <vt:lpstr>What type of AI do we cover in this course?</vt:lpstr>
      <vt:lpstr>Fields Related to AI</vt:lpstr>
      <vt:lpstr>What are the Components of an  Intelligent Agent?</vt:lpstr>
      <vt:lpstr>Example: Self-Driving Car</vt:lpstr>
      <vt:lpstr>Example: Large Language Model</vt:lpstr>
      <vt:lpstr>Machine Learning vs. Artificial Intelligence</vt:lpstr>
      <vt:lpstr>The History of AI</vt:lpstr>
      <vt:lpstr>The Ti of AI</vt:lpstr>
      <vt:lpstr>What accounts for recent successes in AI?</vt:lpstr>
      <vt:lpstr>AI is harder than originally thought  Herbert Simon, 1957</vt:lpstr>
      <vt:lpstr>From Blocks World to Modern Object Recognition</vt:lpstr>
      <vt:lpstr>“Moravec’s Paradox”</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Commonly-Cited Safety and Ethics Principles</vt:lpstr>
      <vt:lpstr>European Union</vt:lpstr>
      <vt:lpstr>Australia: AI Ethics Framework for Industry A set of voluntary AI Ethics Principles (2019)</vt:lpstr>
      <vt:lpstr>In the United States</vt:lpstr>
      <vt:lpstr>European Union Study</vt:lpstr>
      <vt:lpstr>Google</vt:lpstr>
      <vt:lpstr>US White House Executive Order 14110</vt:lpstr>
      <vt:lpstr>Algorithmic Bias</vt:lpstr>
      <vt:lpstr>Types of AI Safety</vt:lpstr>
      <vt:lpstr>AI Safety and Optimizers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76</cp:revision>
  <dcterms:created xsi:type="dcterms:W3CDTF">2021-01-29T15:10:36Z</dcterms:created>
  <dcterms:modified xsi:type="dcterms:W3CDTF">2024-12-07T03:28:41Z</dcterms:modified>
</cp:coreProperties>
</file>